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18288000" cy="10287000"/>
  <p:notesSz cx="6858000" cy="9144000"/>
  <p:embeddedFontLst>
    <p:embeddedFont>
      <p:font typeface="Computer Says No" pitchFamily="2" charset="0"/>
      <p:regular r:id="rId25"/>
    </p:embeddedFont>
    <p:embeddedFont>
      <p:font typeface="Open Sans" panose="020B0606030504020204" pitchFamily="34" charset="0"/>
      <p:regular r:id="rId26"/>
      <p:bold r:id="rId27"/>
      <p:italic r:id="rId28"/>
      <p:boldItalic r:id="rId29"/>
    </p:embeddedFont>
    <p:embeddedFont>
      <p:font typeface="Open Sans Bold" panose="020B0806030504020204" pitchFamily="34" charset="0"/>
      <p:regular r:id="rId30"/>
      <p:bold r:id="rId31"/>
    </p:embeddedFont>
    <p:embeddedFont>
      <p:font typeface="Poppins" pitchFamily="2" charset="77"/>
      <p:regular r:id="rId32"/>
      <p:bold r:id="rId33"/>
      <p:italic r:id="rId34"/>
    </p:embeddedFont>
    <p:embeddedFont>
      <p:font typeface="Poppins Bold" pitchFamily="2" charset="77"/>
      <p:regular r:id="rId35"/>
      <p:bold r:id="rId36"/>
    </p:embeddedFont>
    <p:embeddedFont>
      <p:font typeface="Poppins Light" panose="020B0604020202020204" pitchFamily="34" charset="0"/>
      <p:regular r:id="rId37"/>
    </p:embeddedFont>
    <p:embeddedFont>
      <p:font typeface="Poppins Medium" panose="020B0604020202020204" pitchFamily="34" charset="0"/>
      <p:regular r:id="rId3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 autoAdjust="0"/>
    <p:restoredTop sz="94648" autoAdjust="0"/>
  </p:normalViewPr>
  <p:slideViewPr>
    <p:cSldViewPr>
      <p:cViewPr varScale="1">
        <p:scale>
          <a:sx n="71" d="100"/>
          <a:sy n="71" d="100"/>
        </p:scale>
        <p:origin x="760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font" Target="fonts/font14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6/11/24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svg"/><Relationship Id="rId4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10.svg"/><Relationship Id="rId7" Type="http://schemas.openxmlformats.org/officeDocument/2006/relationships/image" Target="../media/image3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5.png"/><Relationship Id="rId10" Type="http://schemas.openxmlformats.org/officeDocument/2006/relationships/image" Target="../media/image43.png"/><Relationship Id="rId4" Type="http://schemas.openxmlformats.org/officeDocument/2006/relationships/image" Target="../media/image32.png"/><Relationship Id="rId9" Type="http://schemas.openxmlformats.org/officeDocument/2006/relationships/image" Target="../media/image4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svg"/><Relationship Id="rId13" Type="http://schemas.openxmlformats.org/officeDocument/2006/relationships/image" Target="../media/image51.png"/><Relationship Id="rId18" Type="http://schemas.openxmlformats.org/officeDocument/2006/relationships/image" Target="../media/image56.svg"/><Relationship Id="rId3" Type="http://schemas.openxmlformats.org/officeDocument/2006/relationships/image" Target="../media/image22.png"/><Relationship Id="rId7" Type="http://schemas.openxmlformats.org/officeDocument/2006/relationships/image" Target="../media/image45.png"/><Relationship Id="rId12" Type="http://schemas.openxmlformats.org/officeDocument/2006/relationships/image" Target="../media/image50.svg"/><Relationship Id="rId17" Type="http://schemas.openxmlformats.org/officeDocument/2006/relationships/image" Target="../media/image55.png"/><Relationship Id="rId2" Type="http://schemas.openxmlformats.org/officeDocument/2006/relationships/image" Target="../media/image1.png"/><Relationship Id="rId16" Type="http://schemas.openxmlformats.org/officeDocument/2006/relationships/image" Target="../media/image54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11" Type="http://schemas.openxmlformats.org/officeDocument/2006/relationships/image" Target="../media/image49.png"/><Relationship Id="rId5" Type="http://schemas.openxmlformats.org/officeDocument/2006/relationships/image" Target="../media/image3.png"/><Relationship Id="rId15" Type="http://schemas.openxmlformats.org/officeDocument/2006/relationships/image" Target="../media/image53.png"/><Relationship Id="rId10" Type="http://schemas.openxmlformats.org/officeDocument/2006/relationships/image" Target="../media/image48.svg"/><Relationship Id="rId4" Type="http://schemas.openxmlformats.org/officeDocument/2006/relationships/image" Target="../media/image23.svg"/><Relationship Id="rId9" Type="http://schemas.openxmlformats.org/officeDocument/2006/relationships/image" Target="../media/image47.png"/><Relationship Id="rId14" Type="http://schemas.openxmlformats.org/officeDocument/2006/relationships/image" Target="../media/image52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0.svg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8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10.svg"/><Relationship Id="rId7" Type="http://schemas.openxmlformats.org/officeDocument/2006/relationships/image" Target="../media/image3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11" Type="http://schemas.openxmlformats.org/officeDocument/2006/relationships/image" Target="../media/image63.svg"/><Relationship Id="rId5" Type="http://schemas.openxmlformats.org/officeDocument/2006/relationships/image" Target="../media/image5.png"/><Relationship Id="rId10" Type="http://schemas.openxmlformats.org/officeDocument/2006/relationships/image" Target="../media/image62.png"/><Relationship Id="rId4" Type="http://schemas.openxmlformats.org/officeDocument/2006/relationships/image" Target="../media/image32.png"/><Relationship Id="rId9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64.jpe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7" Type="http://schemas.openxmlformats.org/officeDocument/2006/relationships/image" Target="../media/image14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svg"/><Relationship Id="rId7" Type="http://schemas.openxmlformats.org/officeDocument/2006/relationships/image" Target="../media/image27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11" Type="http://schemas.openxmlformats.org/officeDocument/2006/relationships/image" Target="../media/image31.svg"/><Relationship Id="rId5" Type="http://schemas.openxmlformats.org/officeDocument/2006/relationships/image" Target="../media/image25.sv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10.svg"/><Relationship Id="rId7" Type="http://schemas.openxmlformats.org/officeDocument/2006/relationships/image" Target="../media/image34.png"/><Relationship Id="rId12" Type="http://schemas.openxmlformats.org/officeDocument/2006/relationships/image" Target="../media/image29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11" Type="http://schemas.openxmlformats.org/officeDocument/2006/relationships/image" Target="../media/image28.png"/><Relationship Id="rId5" Type="http://schemas.openxmlformats.org/officeDocument/2006/relationships/image" Target="../media/image5.png"/><Relationship Id="rId10" Type="http://schemas.openxmlformats.org/officeDocument/2006/relationships/image" Target="../media/image31.svg"/><Relationship Id="rId4" Type="http://schemas.openxmlformats.org/officeDocument/2006/relationships/image" Target="../media/image32.png"/><Relationship Id="rId9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3916" b="-86898"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3" name="Freeform 3"/>
          <p:cNvSpPr/>
          <p:nvPr/>
        </p:nvSpPr>
        <p:spPr>
          <a:xfrm>
            <a:off x="-2576678" y="6172200"/>
            <a:ext cx="10008973" cy="8229600"/>
          </a:xfrm>
          <a:custGeom>
            <a:avLst/>
            <a:gdLst/>
            <a:ahLst/>
            <a:cxnLst/>
            <a:rect l="l" t="t" r="r" b="b"/>
            <a:pathLst>
              <a:path w="10008973" h="8229600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4" name="Freeform 4"/>
          <p:cNvSpPr/>
          <p:nvPr/>
        </p:nvSpPr>
        <p:spPr>
          <a:xfrm>
            <a:off x="3268070" y="-2818506"/>
            <a:ext cx="4825046" cy="4219769"/>
          </a:xfrm>
          <a:custGeom>
            <a:avLst/>
            <a:gdLst/>
            <a:ahLst/>
            <a:cxnLst/>
            <a:rect l="l" t="t" r="r" b="b"/>
            <a:pathLst>
              <a:path w="4825046" h="4219769">
                <a:moveTo>
                  <a:pt x="0" y="0"/>
                </a:moveTo>
                <a:lnTo>
                  <a:pt x="4825046" y="0"/>
                </a:lnTo>
                <a:lnTo>
                  <a:pt x="4825046" y="4219769"/>
                </a:lnTo>
                <a:lnTo>
                  <a:pt x="0" y="421976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5" name="Freeform 5"/>
          <p:cNvSpPr/>
          <p:nvPr/>
        </p:nvSpPr>
        <p:spPr>
          <a:xfrm>
            <a:off x="14161481" y="-4114800"/>
            <a:ext cx="10008973" cy="8229600"/>
          </a:xfrm>
          <a:custGeom>
            <a:avLst/>
            <a:gdLst/>
            <a:ahLst/>
            <a:cxnLst/>
            <a:rect l="l" t="t" r="r" b="b"/>
            <a:pathLst>
              <a:path w="10008973" h="8229600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6" name="Freeform 6"/>
          <p:cNvSpPr/>
          <p:nvPr/>
        </p:nvSpPr>
        <p:spPr>
          <a:xfrm>
            <a:off x="-391635" y="1333816"/>
            <a:ext cx="3948234" cy="1724379"/>
          </a:xfrm>
          <a:custGeom>
            <a:avLst/>
            <a:gdLst/>
            <a:ahLst/>
            <a:cxnLst/>
            <a:rect l="l" t="t" r="r" b="b"/>
            <a:pathLst>
              <a:path w="3948234" h="1724379">
                <a:moveTo>
                  <a:pt x="0" y="0"/>
                </a:moveTo>
                <a:lnTo>
                  <a:pt x="3948234" y="0"/>
                </a:lnTo>
                <a:lnTo>
                  <a:pt x="3948234" y="1724379"/>
                </a:lnTo>
                <a:lnTo>
                  <a:pt x="0" y="172437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7" name="Freeform 7"/>
          <p:cNvSpPr/>
          <p:nvPr/>
        </p:nvSpPr>
        <p:spPr>
          <a:xfrm>
            <a:off x="4601689" y="8426785"/>
            <a:ext cx="4729467" cy="4047169"/>
          </a:xfrm>
          <a:custGeom>
            <a:avLst/>
            <a:gdLst/>
            <a:ahLst/>
            <a:cxnLst/>
            <a:rect l="l" t="t" r="r" b="b"/>
            <a:pathLst>
              <a:path w="4729467" h="4047169">
                <a:moveTo>
                  <a:pt x="0" y="0"/>
                </a:moveTo>
                <a:lnTo>
                  <a:pt x="4729467" y="0"/>
                </a:lnTo>
                <a:lnTo>
                  <a:pt x="4729467" y="4047170"/>
                </a:lnTo>
                <a:lnTo>
                  <a:pt x="0" y="404717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8" name="Freeform 8"/>
          <p:cNvSpPr/>
          <p:nvPr/>
        </p:nvSpPr>
        <p:spPr>
          <a:xfrm flipH="1">
            <a:off x="9992168" y="1795880"/>
            <a:ext cx="8078630" cy="11840963"/>
          </a:xfrm>
          <a:custGeom>
            <a:avLst/>
            <a:gdLst/>
            <a:ahLst/>
            <a:cxnLst/>
            <a:rect l="l" t="t" r="r" b="b"/>
            <a:pathLst>
              <a:path w="8078630" h="11840963">
                <a:moveTo>
                  <a:pt x="8078630" y="0"/>
                </a:moveTo>
                <a:lnTo>
                  <a:pt x="0" y="0"/>
                </a:lnTo>
                <a:lnTo>
                  <a:pt x="0" y="11840963"/>
                </a:lnTo>
                <a:lnTo>
                  <a:pt x="8078630" y="11840963"/>
                </a:lnTo>
                <a:lnTo>
                  <a:pt x="807863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9" name="Freeform 9"/>
          <p:cNvSpPr/>
          <p:nvPr/>
        </p:nvSpPr>
        <p:spPr>
          <a:xfrm>
            <a:off x="15968453" y="0"/>
            <a:ext cx="2102346" cy="1558436"/>
          </a:xfrm>
          <a:custGeom>
            <a:avLst/>
            <a:gdLst/>
            <a:ahLst/>
            <a:cxnLst/>
            <a:rect l="l" t="t" r="r" b="b"/>
            <a:pathLst>
              <a:path w="2102346" h="1558436">
                <a:moveTo>
                  <a:pt x="0" y="0"/>
                </a:moveTo>
                <a:lnTo>
                  <a:pt x="2102345" y="0"/>
                </a:lnTo>
                <a:lnTo>
                  <a:pt x="2102345" y="1558436"/>
                </a:lnTo>
                <a:lnTo>
                  <a:pt x="0" y="155843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0" name="TextBox 10"/>
          <p:cNvSpPr txBox="1"/>
          <p:nvPr/>
        </p:nvSpPr>
        <p:spPr>
          <a:xfrm>
            <a:off x="2227205" y="3335941"/>
            <a:ext cx="7103952" cy="516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54"/>
              </a:lnSpc>
            </a:pPr>
            <a:r>
              <a:rPr lang="en-US" sz="13547">
                <a:solidFill>
                  <a:srgbClr val="6866E1"/>
                </a:solidFill>
                <a:latin typeface="Computer Says No"/>
              </a:rPr>
              <a:t>INTELLIGENCE ARTIFICIELLE DANS LES JEUX AVEC UNITY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97378" y="8467090"/>
            <a:ext cx="6141385" cy="1544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80"/>
              </a:lnSpc>
            </a:pPr>
            <a:r>
              <a:rPr lang="en-US" sz="2200">
                <a:solidFill>
                  <a:srgbClr val="FFFFFF"/>
                </a:solidFill>
                <a:latin typeface="Open Sans"/>
              </a:rPr>
              <a:t>Diaw Anna</a:t>
            </a:r>
          </a:p>
          <a:p>
            <a:pPr>
              <a:lnSpc>
                <a:spcPts val="3080"/>
              </a:lnSpc>
            </a:pPr>
            <a:r>
              <a:rPr lang="en-US" sz="2200">
                <a:solidFill>
                  <a:srgbClr val="FFFFFF"/>
                </a:solidFill>
                <a:latin typeface="Open Sans"/>
              </a:rPr>
              <a:t>Dorosenco Nadejda</a:t>
            </a:r>
          </a:p>
          <a:p>
            <a:pPr>
              <a:lnSpc>
                <a:spcPts val="3080"/>
              </a:lnSpc>
            </a:pPr>
            <a:r>
              <a:rPr lang="en-US" sz="2200">
                <a:solidFill>
                  <a:srgbClr val="FFFFFF"/>
                </a:solidFill>
                <a:latin typeface="Open Sans"/>
              </a:rPr>
              <a:t>Roque Louis Kinsley</a:t>
            </a:r>
          </a:p>
          <a:p>
            <a:pPr>
              <a:lnSpc>
                <a:spcPts val="3080"/>
              </a:lnSpc>
            </a:pPr>
            <a:r>
              <a:rPr lang="en-US" sz="2200">
                <a:solidFill>
                  <a:srgbClr val="FFFFFF"/>
                </a:solidFill>
                <a:latin typeface="Open Sans"/>
              </a:rPr>
              <a:t>Yilmaz Mikail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131FA8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9B60EB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677030" y="3835386"/>
            <a:ext cx="12082791" cy="48740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26"/>
              </a:lnSpc>
            </a:pPr>
            <a:r>
              <a:rPr lang="en-US" sz="2733">
                <a:solidFill>
                  <a:srgbClr val="FFFFFF"/>
                </a:solidFill>
                <a:latin typeface="Poppins"/>
              </a:rPr>
              <a:t>Permet d’accélérer l’entrainement de l’agent.</a:t>
            </a:r>
          </a:p>
          <a:p>
            <a:pPr>
              <a:lnSpc>
                <a:spcPts val="3826"/>
              </a:lnSpc>
            </a:pPr>
            <a:endParaRPr lang="en-US" sz="2733">
              <a:solidFill>
                <a:srgbClr val="FFFFFF"/>
              </a:solidFill>
              <a:latin typeface="Poppins"/>
            </a:endParaRPr>
          </a:p>
          <a:p>
            <a:pPr>
              <a:lnSpc>
                <a:spcPts val="3826"/>
              </a:lnSpc>
            </a:pPr>
            <a:r>
              <a:rPr lang="en-US" sz="2733">
                <a:solidFill>
                  <a:srgbClr val="FFFFFF"/>
                </a:solidFill>
                <a:latin typeface="Poppins"/>
              </a:rPr>
              <a:t>Generative Adversarial Imitation Learning (GAIL) : l’agent est récompensé selon la similarité de son comportement par rapport à l’ensemble de démonstrations</a:t>
            </a:r>
          </a:p>
          <a:p>
            <a:pPr>
              <a:lnSpc>
                <a:spcPts val="3826"/>
              </a:lnSpc>
            </a:pPr>
            <a:endParaRPr lang="en-US" sz="2733">
              <a:solidFill>
                <a:srgbClr val="FFFFFF"/>
              </a:solidFill>
              <a:latin typeface="Poppins"/>
            </a:endParaRPr>
          </a:p>
          <a:p>
            <a:pPr>
              <a:lnSpc>
                <a:spcPts val="3826"/>
              </a:lnSpc>
            </a:pPr>
            <a:r>
              <a:rPr lang="en-US" sz="2733">
                <a:solidFill>
                  <a:srgbClr val="FFFFFF"/>
                </a:solidFill>
                <a:latin typeface="Poppins"/>
              </a:rPr>
              <a:t>Behavioral Cloning (BC) : entraine l’agent à imiter les actions montrés dans les démonstrations. La fonctionnalité peut être activée avec les trainers PPO et SAC.</a:t>
            </a:r>
          </a:p>
          <a:p>
            <a:pPr>
              <a:lnSpc>
                <a:spcPts val="3826"/>
              </a:lnSpc>
            </a:pPr>
            <a:endParaRPr lang="en-US" sz="2733">
              <a:solidFill>
                <a:srgbClr val="FFFFFF"/>
              </a:solidFill>
              <a:latin typeface="Poppins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028700" y="1533525"/>
            <a:ext cx="16398045" cy="1051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235"/>
              </a:lnSpc>
              <a:spcBef>
                <a:spcPct val="0"/>
              </a:spcBef>
            </a:pPr>
            <a:r>
              <a:rPr lang="en-US" sz="11438" dirty="0">
                <a:solidFill>
                  <a:schemeClr val="tx2">
                    <a:lumMod val="40000"/>
                    <a:lumOff val="60000"/>
                  </a:schemeClr>
                </a:solidFill>
                <a:latin typeface="Computer Says No"/>
              </a:rPr>
              <a:t>IMITATION LEARNING</a:t>
            </a:r>
          </a:p>
        </p:txBody>
      </p:sp>
      <p:sp>
        <p:nvSpPr>
          <p:cNvPr id="4" name="Freeform 4"/>
          <p:cNvSpPr/>
          <p:nvPr/>
        </p:nvSpPr>
        <p:spPr>
          <a:xfrm>
            <a:off x="528179" y="3310737"/>
            <a:ext cx="2835812" cy="2835812"/>
          </a:xfrm>
          <a:custGeom>
            <a:avLst/>
            <a:gdLst/>
            <a:ahLst/>
            <a:cxnLst/>
            <a:rect l="l" t="t" r="r" b="b"/>
            <a:pathLst>
              <a:path w="2835812" h="2835812">
                <a:moveTo>
                  <a:pt x="0" y="0"/>
                </a:moveTo>
                <a:lnTo>
                  <a:pt x="2835812" y="0"/>
                </a:lnTo>
                <a:lnTo>
                  <a:pt x="2835812" y="2835812"/>
                </a:lnTo>
                <a:lnTo>
                  <a:pt x="0" y="28358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5" name="Freeform 5"/>
          <p:cNvSpPr/>
          <p:nvPr/>
        </p:nvSpPr>
        <p:spPr>
          <a:xfrm>
            <a:off x="2248408" y="4728643"/>
            <a:ext cx="3173262" cy="3173262"/>
          </a:xfrm>
          <a:custGeom>
            <a:avLst/>
            <a:gdLst/>
            <a:ahLst/>
            <a:cxnLst/>
            <a:rect l="l" t="t" r="r" b="b"/>
            <a:pathLst>
              <a:path w="3173262" h="3173262">
                <a:moveTo>
                  <a:pt x="0" y="0"/>
                </a:moveTo>
                <a:lnTo>
                  <a:pt x="3173263" y="0"/>
                </a:lnTo>
                <a:lnTo>
                  <a:pt x="3173263" y="3173263"/>
                </a:lnTo>
                <a:lnTo>
                  <a:pt x="0" y="317326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41069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131FA8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144000" y="1699791"/>
            <a:ext cx="8509101" cy="9311388"/>
          </a:xfrm>
          <a:custGeom>
            <a:avLst/>
            <a:gdLst/>
            <a:ahLst/>
            <a:cxnLst/>
            <a:rect l="l" t="t" r="r" b="b"/>
            <a:pathLst>
              <a:path w="8509101" h="9311388">
                <a:moveTo>
                  <a:pt x="0" y="0"/>
                </a:moveTo>
                <a:lnTo>
                  <a:pt x="8509101" y="0"/>
                </a:lnTo>
                <a:lnTo>
                  <a:pt x="8509101" y="9311388"/>
                </a:lnTo>
                <a:lnTo>
                  <a:pt x="0" y="93113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3" name="Freeform 3"/>
          <p:cNvSpPr/>
          <p:nvPr/>
        </p:nvSpPr>
        <p:spPr>
          <a:xfrm>
            <a:off x="-1830357" y="-902150"/>
            <a:ext cx="6173053" cy="2601942"/>
          </a:xfrm>
          <a:custGeom>
            <a:avLst/>
            <a:gdLst/>
            <a:ahLst/>
            <a:cxnLst/>
            <a:rect l="l" t="t" r="r" b="b"/>
            <a:pathLst>
              <a:path w="6173053" h="2601942">
                <a:moveTo>
                  <a:pt x="0" y="0"/>
                </a:moveTo>
                <a:lnTo>
                  <a:pt x="6173052" y="0"/>
                </a:lnTo>
                <a:lnTo>
                  <a:pt x="6173052" y="2601941"/>
                </a:lnTo>
                <a:lnTo>
                  <a:pt x="0" y="26019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4" name="Freeform 4"/>
          <p:cNvSpPr/>
          <p:nvPr/>
        </p:nvSpPr>
        <p:spPr>
          <a:xfrm rot="3091052">
            <a:off x="-1684467" y="5508041"/>
            <a:ext cx="6638823" cy="5976180"/>
          </a:xfrm>
          <a:custGeom>
            <a:avLst/>
            <a:gdLst/>
            <a:ahLst/>
            <a:cxnLst/>
            <a:rect l="l" t="t" r="r" b="b"/>
            <a:pathLst>
              <a:path w="6638823" h="5976180">
                <a:moveTo>
                  <a:pt x="0" y="0"/>
                </a:moveTo>
                <a:lnTo>
                  <a:pt x="6638824" y="0"/>
                </a:lnTo>
                <a:lnTo>
                  <a:pt x="6638824" y="5976180"/>
                </a:lnTo>
                <a:lnTo>
                  <a:pt x="0" y="59761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5" name="TextBox 5"/>
          <p:cNvSpPr txBox="1"/>
          <p:nvPr/>
        </p:nvSpPr>
        <p:spPr>
          <a:xfrm>
            <a:off x="1634945" y="1710233"/>
            <a:ext cx="7382884" cy="2167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6889"/>
              </a:lnSpc>
              <a:spcBef>
                <a:spcPct val="0"/>
              </a:spcBef>
            </a:pPr>
            <a:r>
              <a:rPr lang="en-US" sz="23458" dirty="0">
                <a:solidFill>
                  <a:schemeClr val="tx2">
                    <a:lumMod val="40000"/>
                    <a:lumOff val="60000"/>
                  </a:schemeClr>
                </a:solidFill>
                <a:latin typeface="Computer Says No"/>
              </a:rPr>
              <a:t>NAVMESH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27072" y="4149842"/>
            <a:ext cx="8690757" cy="1780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 algn="ctr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Open Sans"/>
              </a:rPr>
              <a:t>Répartition du cours NavMesh</a:t>
            </a:r>
          </a:p>
          <a:p>
            <a:pPr marL="734059" lvl="1" indent="-367030" algn="ctr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Open Sans"/>
              </a:rPr>
              <a:t>Description de NavMesh</a:t>
            </a:r>
          </a:p>
          <a:p>
            <a:pPr marL="734059" lvl="1" indent="-367030" algn="ctr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Open Sans"/>
              </a:rPr>
              <a:t>Maitriser NavMesh et Unity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3810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3916" b="-86898"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3" name="Freeform 3"/>
          <p:cNvSpPr/>
          <p:nvPr/>
        </p:nvSpPr>
        <p:spPr>
          <a:xfrm>
            <a:off x="10571271" y="-3708211"/>
            <a:ext cx="10008973" cy="8229600"/>
          </a:xfrm>
          <a:custGeom>
            <a:avLst/>
            <a:gdLst/>
            <a:ahLst/>
            <a:cxnLst/>
            <a:rect l="l" t="t" r="r" b="b"/>
            <a:pathLst>
              <a:path w="10008973" h="8229600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4" name="Freeform 4"/>
          <p:cNvSpPr/>
          <p:nvPr/>
        </p:nvSpPr>
        <p:spPr>
          <a:xfrm>
            <a:off x="-5811039" y="4636180"/>
            <a:ext cx="10008973" cy="8229600"/>
          </a:xfrm>
          <a:custGeom>
            <a:avLst/>
            <a:gdLst/>
            <a:ahLst/>
            <a:cxnLst/>
            <a:rect l="l" t="t" r="r" b="b"/>
            <a:pathLst>
              <a:path w="10008973" h="8229600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5" name="TextBox 5"/>
          <p:cNvSpPr txBox="1"/>
          <p:nvPr/>
        </p:nvSpPr>
        <p:spPr>
          <a:xfrm>
            <a:off x="4307804" y="1131676"/>
            <a:ext cx="9610678" cy="1974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693"/>
              </a:lnSpc>
              <a:spcBef>
                <a:spcPct val="0"/>
              </a:spcBef>
            </a:pPr>
            <a:r>
              <a:rPr lang="en-US" sz="10686" dirty="0">
                <a:solidFill>
                  <a:schemeClr val="tx2">
                    <a:lumMod val="60000"/>
                    <a:lumOff val="40000"/>
                  </a:schemeClr>
                </a:solidFill>
                <a:latin typeface="Computer Says No"/>
              </a:rPr>
              <a:t>RÉPARTITION DU COURS NAVMESH</a:t>
            </a:r>
          </a:p>
        </p:txBody>
      </p:sp>
      <p:sp>
        <p:nvSpPr>
          <p:cNvPr id="6" name="Freeform 6"/>
          <p:cNvSpPr/>
          <p:nvPr/>
        </p:nvSpPr>
        <p:spPr>
          <a:xfrm>
            <a:off x="2598221" y="3531890"/>
            <a:ext cx="2113329" cy="2113329"/>
          </a:xfrm>
          <a:custGeom>
            <a:avLst/>
            <a:gdLst/>
            <a:ahLst/>
            <a:cxnLst/>
            <a:rect l="l" t="t" r="r" b="b"/>
            <a:pathLst>
              <a:path w="2113329" h="2113329">
                <a:moveTo>
                  <a:pt x="0" y="0"/>
                </a:moveTo>
                <a:lnTo>
                  <a:pt x="2113330" y="0"/>
                </a:lnTo>
                <a:lnTo>
                  <a:pt x="2113330" y="2113329"/>
                </a:lnTo>
                <a:lnTo>
                  <a:pt x="0" y="21133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7" name="Freeform 7"/>
          <p:cNvSpPr/>
          <p:nvPr/>
        </p:nvSpPr>
        <p:spPr>
          <a:xfrm>
            <a:off x="6378426" y="3464724"/>
            <a:ext cx="2113329" cy="2113329"/>
          </a:xfrm>
          <a:custGeom>
            <a:avLst/>
            <a:gdLst/>
            <a:ahLst/>
            <a:cxnLst/>
            <a:rect l="l" t="t" r="r" b="b"/>
            <a:pathLst>
              <a:path w="2113329" h="2113329">
                <a:moveTo>
                  <a:pt x="0" y="0"/>
                </a:moveTo>
                <a:lnTo>
                  <a:pt x="2113329" y="0"/>
                </a:lnTo>
                <a:lnTo>
                  <a:pt x="2113329" y="2113329"/>
                </a:lnTo>
                <a:lnTo>
                  <a:pt x="0" y="21133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8" name="Freeform 8"/>
          <p:cNvSpPr/>
          <p:nvPr/>
        </p:nvSpPr>
        <p:spPr>
          <a:xfrm>
            <a:off x="10157163" y="3531890"/>
            <a:ext cx="2113329" cy="2113329"/>
          </a:xfrm>
          <a:custGeom>
            <a:avLst/>
            <a:gdLst/>
            <a:ahLst/>
            <a:cxnLst/>
            <a:rect l="l" t="t" r="r" b="b"/>
            <a:pathLst>
              <a:path w="2113329" h="2113329">
                <a:moveTo>
                  <a:pt x="0" y="0"/>
                </a:moveTo>
                <a:lnTo>
                  <a:pt x="2113329" y="0"/>
                </a:lnTo>
                <a:lnTo>
                  <a:pt x="2113329" y="2113329"/>
                </a:lnTo>
                <a:lnTo>
                  <a:pt x="0" y="21133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9" name="Freeform 9"/>
          <p:cNvSpPr/>
          <p:nvPr/>
        </p:nvSpPr>
        <p:spPr>
          <a:xfrm>
            <a:off x="13949339" y="3531890"/>
            <a:ext cx="2113329" cy="2113329"/>
          </a:xfrm>
          <a:custGeom>
            <a:avLst/>
            <a:gdLst/>
            <a:ahLst/>
            <a:cxnLst/>
            <a:rect l="l" t="t" r="r" b="b"/>
            <a:pathLst>
              <a:path w="2113329" h="2113329">
                <a:moveTo>
                  <a:pt x="0" y="0"/>
                </a:moveTo>
                <a:lnTo>
                  <a:pt x="2113329" y="0"/>
                </a:lnTo>
                <a:lnTo>
                  <a:pt x="2113329" y="2113329"/>
                </a:lnTo>
                <a:lnTo>
                  <a:pt x="0" y="21133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0" name="TextBox 10"/>
          <p:cNvSpPr txBox="1"/>
          <p:nvPr/>
        </p:nvSpPr>
        <p:spPr>
          <a:xfrm>
            <a:off x="3001968" y="4260492"/>
            <a:ext cx="1305836" cy="11371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693"/>
              </a:lnSpc>
              <a:spcBef>
                <a:spcPct val="0"/>
              </a:spcBef>
            </a:pPr>
            <a:r>
              <a:rPr lang="en-US" sz="10686">
                <a:solidFill>
                  <a:srgbClr val="40B8F5"/>
                </a:solidFill>
                <a:latin typeface="Computer Says No"/>
              </a:rPr>
              <a:t>01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783593" y="4195677"/>
            <a:ext cx="1305836" cy="11371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693"/>
              </a:lnSpc>
              <a:spcBef>
                <a:spcPct val="0"/>
              </a:spcBef>
            </a:pPr>
            <a:r>
              <a:rPr lang="en-US" sz="10686">
                <a:solidFill>
                  <a:srgbClr val="40B8F5"/>
                </a:solidFill>
                <a:latin typeface="Computer Says No"/>
              </a:rPr>
              <a:t>02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560909" y="4262843"/>
            <a:ext cx="1305836" cy="11371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693"/>
              </a:lnSpc>
              <a:spcBef>
                <a:spcPct val="0"/>
              </a:spcBef>
            </a:pPr>
            <a:r>
              <a:rPr lang="en-US" sz="10686">
                <a:solidFill>
                  <a:srgbClr val="40B8F5"/>
                </a:solidFill>
                <a:latin typeface="Computer Says No"/>
              </a:rPr>
              <a:t>03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4349389" y="4262843"/>
            <a:ext cx="1305836" cy="11371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693"/>
              </a:lnSpc>
              <a:spcBef>
                <a:spcPct val="0"/>
              </a:spcBef>
            </a:pPr>
            <a:r>
              <a:rPr lang="en-US" sz="10686">
                <a:solidFill>
                  <a:srgbClr val="40B8F5"/>
                </a:solidFill>
                <a:latin typeface="Computer Says No"/>
              </a:rPr>
              <a:t>04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432252" y="5959424"/>
            <a:ext cx="3121512" cy="11013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1851">
                <a:solidFill>
                  <a:srgbClr val="FFFFFF"/>
                </a:solidFill>
                <a:latin typeface="Poppins"/>
              </a:rPr>
              <a:t>Utilisation de navmesh sur un environnement 2D et 3D</a:t>
            </a:r>
          </a:p>
        </p:txBody>
      </p:sp>
      <p:sp>
        <p:nvSpPr>
          <p:cNvPr id="15" name="AutoShape 15"/>
          <p:cNvSpPr/>
          <p:nvPr/>
        </p:nvSpPr>
        <p:spPr>
          <a:xfrm flipV="1">
            <a:off x="12270492" y="4612367"/>
            <a:ext cx="1702780" cy="0"/>
          </a:xfrm>
          <a:prstGeom prst="line">
            <a:avLst/>
          </a:prstGeom>
          <a:ln w="47625" cap="rnd">
            <a:solidFill>
              <a:srgbClr val="5CE5F8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fr-FR"/>
          </a:p>
        </p:txBody>
      </p:sp>
      <p:sp>
        <p:nvSpPr>
          <p:cNvPr id="16" name="TextBox 16"/>
          <p:cNvSpPr txBox="1"/>
          <p:nvPr/>
        </p:nvSpPr>
        <p:spPr>
          <a:xfrm>
            <a:off x="9653071" y="5959424"/>
            <a:ext cx="3121512" cy="7299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1851">
                <a:solidFill>
                  <a:srgbClr val="FFFFFF"/>
                </a:solidFill>
                <a:latin typeface="Poppins Light"/>
              </a:rPr>
              <a:t>Comment détecter les objets d’Unity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5874334" y="5959424"/>
            <a:ext cx="3121512" cy="3584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1851">
                <a:solidFill>
                  <a:srgbClr val="FFFFFF"/>
                </a:solidFill>
                <a:latin typeface="Poppins Light"/>
              </a:rPr>
              <a:t>Quels algorithmes derrière</a:t>
            </a:r>
          </a:p>
        </p:txBody>
      </p:sp>
      <p:sp>
        <p:nvSpPr>
          <p:cNvPr id="18" name="AutoShape 18"/>
          <p:cNvSpPr/>
          <p:nvPr/>
        </p:nvSpPr>
        <p:spPr>
          <a:xfrm flipV="1">
            <a:off x="8454383" y="4612367"/>
            <a:ext cx="1702780" cy="0"/>
          </a:xfrm>
          <a:prstGeom prst="line">
            <a:avLst/>
          </a:prstGeom>
          <a:ln w="47625" cap="rnd">
            <a:solidFill>
              <a:srgbClr val="5CE5F8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fr-FR"/>
          </a:p>
        </p:txBody>
      </p:sp>
      <p:sp>
        <p:nvSpPr>
          <p:cNvPr id="19" name="AutoShape 19"/>
          <p:cNvSpPr/>
          <p:nvPr/>
        </p:nvSpPr>
        <p:spPr>
          <a:xfrm flipV="1">
            <a:off x="4675646" y="4545201"/>
            <a:ext cx="1702780" cy="0"/>
          </a:xfrm>
          <a:prstGeom prst="line">
            <a:avLst/>
          </a:prstGeom>
          <a:ln w="47625" cap="rnd">
            <a:solidFill>
              <a:srgbClr val="5CE5F8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fr-FR"/>
          </a:p>
        </p:txBody>
      </p:sp>
      <p:sp>
        <p:nvSpPr>
          <p:cNvPr id="20" name="TextBox 20"/>
          <p:cNvSpPr txBox="1"/>
          <p:nvPr/>
        </p:nvSpPr>
        <p:spPr>
          <a:xfrm>
            <a:off x="2095597" y="5959424"/>
            <a:ext cx="3121512" cy="3584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1851">
                <a:solidFill>
                  <a:srgbClr val="FFFFFF"/>
                </a:solidFill>
                <a:latin typeface="Poppins"/>
              </a:rPr>
              <a:t>Comprendre navmesh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9B60EB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9B60EB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81656" y="5321225"/>
            <a:ext cx="9074405" cy="4174226"/>
          </a:xfrm>
          <a:custGeom>
            <a:avLst/>
            <a:gdLst/>
            <a:ahLst/>
            <a:cxnLst/>
            <a:rect l="l" t="t" r="r" b="b"/>
            <a:pathLst>
              <a:path w="9074405" h="4174226">
                <a:moveTo>
                  <a:pt x="0" y="0"/>
                </a:moveTo>
                <a:lnTo>
                  <a:pt x="9074405" y="0"/>
                </a:lnTo>
                <a:lnTo>
                  <a:pt x="9074405" y="4174227"/>
                </a:lnTo>
                <a:lnTo>
                  <a:pt x="0" y="41742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3" name="Freeform 3"/>
          <p:cNvSpPr/>
          <p:nvPr/>
        </p:nvSpPr>
        <p:spPr>
          <a:xfrm rot="-5400000">
            <a:off x="4945230" y="5321225"/>
            <a:ext cx="9074405" cy="4174226"/>
          </a:xfrm>
          <a:custGeom>
            <a:avLst/>
            <a:gdLst/>
            <a:ahLst/>
            <a:cxnLst/>
            <a:rect l="l" t="t" r="r" b="b"/>
            <a:pathLst>
              <a:path w="9074405" h="4174226">
                <a:moveTo>
                  <a:pt x="0" y="0"/>
                </a:moveTo>
                <a:lnTo>
                  <a:pt x="9074405" y="0"/>
                </a:lnTo>
                <a:lnTo>
                  <a:pt x="9074405" y="4174227"/>
                </a:lnTo>
                <a:lnTo>
                  <a:pt x="0" y="41742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4" name="Freeform 4"/>
          <p:cNvSpPr/>
          <p:nvPr/>
        </p:nvSpPr>
        <p:spPr>
          <a:xfrm rot="-5400000">
            <a:off x="9682047" y="5321225"/>
            <a:ext cx="9074405" cy="4174226"/>
          </a:xfrm>
          <a:custGeom>
            <a:avLst/>
            <a:gdLst/>
            <a:ahLst/>
            <a:cxnLst/>
            <a:rect l="l" t="t" r="r" b="b"/>
            <a:pathLst>
              <a:path w="9074405" h="4174226">
                <a:moveTo>
                  <a:pt x="0" y="0"/>
                </a:moveTo>
                <a:lnTo>
                  <a:pt x="9074405" y="0"/>
                </a:lnTo>
                <a:lnTo>
                  <a:pt x="9074405" y="4174227"/>
                </a:lnTo>
                <a:lnTo>
                  <a:pt x="0" y="41742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5" name="Freeform 5"/>
          <p:cNvSpPr/>
          <p:nvPr/>
        </p:nvSpPr>
        <p:spPr>
          <a:xfrm>
            <a:off x="15740066" y="-360334"/>
            <a:ext cx="4817598" cy="4184142"/>
          </a:xfrm>
          <a:custGeom>
            <a:avLst/>
            <a:gdLst/>
            <a:ahLst/>
            <a:cxnLst/>
            <a:rect l="l" t="t" r="r" b="b"/>
            <a:pathLst>
              <a:path w="4817598" h="4184142">
                <a:moveTo>
                  <a:pt x="0" y="0"/>
                </a:moveTo>
                <a:lnTo>
                  <a:pt x="4817598" y="0"/>
                </a:lnTo>
                <a:lnTo>
                  <a:pt x="4817598" y="4184143"/>
                </a:lnTo>
                <a:lnTo>
                  <a:pt x="0" y="418414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6" name="Freeform 6"/>
          <p:cNvSpPr/>
          <p:nvPr/>
        </p:nvSpPr>
        <p:spPr>
          <a:xfrm>
            <a:off x="-1914841" y="-1784862"/>
            <a:ext cx="5101092" cy="4365182"/>
          </a:xfrm>
          <a:custGeom>
            <a:avLst/>
            <a:gdLst/>
            <a:ahLst/>
            <a:cxnLst/>
            <a:rect l="l" t="t" r="r" b="b"/>
            <a:pathLst>
              <a:path w="5101092" h="4365182">
                <a:moveTo>
                  <a:pt x="0" y="0"/>
                </a:moveTo>
                <a:lnTo>
                  <a:pt x="5101092" y="0"/>
                </a:lnTo>
                <a:lnTo>
                  <a:pt x="5101092" y="4365181"/>
                </a:lnTo>
                <a:lnTo>
                  <a:pt x="0" y="436518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7" name="Freeform 7"/>
          <p:cNvSpPr/>
          <p:nvPr/>
        </p:nvSpPr>
        <p:spPr>
          <a:xfrm>
            <a:off x="15601849" y="7100342"/>
            <a:ext cx="11495135" cy="4845199"/>
          </a:xfrm>
          <a:custGeom>
            <a:avLst/>
            <a:gdLst/>
            <a:ahLst/>
            <a:cxnLst/>
            <a:rect l="l" t="t" r="r" b="b"/>
            <a:pathLst>
              <a:path w="11495135" h="4845199">
                <a:moveTo>
                  <a:pt x="0" y="0"/>
                </a:moveTo>
                <a:lnTo>
                  <a:pt x="11495135" y="0"/>
                </a:lnTo>
                <a:lnTo>
                  <a:pt x="11495135" y="4845199"/>
                </a:lnTo>
                <a:lnTo>
                  <a:pt x="0" y="484519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8" name="Freeform 8"/>
          <p:cNvSpPr/>
          <p:nvPr/>
        </p:nvSpPr>
        <p:spPr>
          <a:xfrm rot="-1072226">
            <a:off x="-769537" y="6074699"/>
            <a:ext cx="2810484" cy="6367201"/>
          </a:xfrm>
          <a:custGeom>
            <a:avLst/>
            <a:gdLst/>
            <a:ahLst/>
            <a:cxnLst/>
            <a:rect l="l" t="t" r="r" b="b"/>
            <a:pathLst>
              <a:path w="2810484" h="6367201">
                <a:moveTo>
                  <a:pt x="0" y="0"/>
                </a:moveTo>
                <a:lnTo>
                  <a:pt x="2810484" y="0"/>
                </a:lnTo>
                <a:lnTo>
                  <a:pt x="2810484" y="6367202"/>
                </a:lnTo>
                <a:lnTo>
                  <a:pt x="0" y="636720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9" name="Freeform 9"/>
          <p:cNvSpPr/>
          <p:nvPr/>
        </p:nvSpPr>
        <p:spPr>
          <a:xfrm>
            <a:off x="13655521" y="3335594"/>
            <a:ext cx="1461470" cy="1849961"/>
          </a:xfrm>
          <a:custGeom>
            <a:avLst/>
            <a:gdLst/>
            <a:ahLst/>
            <a:cxnLst/>
            <a:rect l="l" t="t" r="r" b="b"/>
            <a:pathLst>
              <a:path w="1461470" h="1849961">
                <a:moveTo>
                  <a:pt x="0" y="0"/>
                </a:moveTo>
                <a:lnTo>
                  <a:pt x="1461469" y="0"/>
                </a:lnTo>
                <a:lnTo>
                  <a:pt x="1461469" y="1849961"/>
                </a:lnTo>
                <a:lnTo>
                  <a:pt x="0" y="184996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0" name="Freeform 10"/>
          <p:cNvSpPr/>
          <p:nvPr/>
        </p:nvSpPr>
        <p:spPr>
          <a:xfrm>
            <a:off x="8773202" y="3490185"/>
            <a:ext cx="1418460" cy="1695370"/>
          </a:xfrm>
          <a:custGeom>
            <a:avLst/>
            <a:gdLst/>
            <a:ahLst/>
            <a:cxnLst/>
            <a:rect l="l" t="t" r="r" b="b"/>
            <a:pathLst>
              <a:path w="1418460" h="1695370">
                <a:moveTo>
                  <a:pt x="0" y="0"/>
                </a:moveTo>
                <a:lnTo>
                  <a:pt x="1418460" y="0"/>
                </a:lnTo>
                <a:lnTo>
                  <a:pt x="1418460" y="1695370"/>
                </a:lnTo>
                <a:lnTo>
                  <a:pt x="0" y="169537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1" name="Freeform 11"/>
          <p:cNvSpPr/>
          <p:nvPr/>
        </p:nvSpPr>
        <p:spPr>
          <a:xfrm>
            <a:off x="3967259" y="3490185"/>
            <a:ext cx="1222079" cy="1695370"/>
          </a:xfrm>
          <a:custGeom>
            <a:avLst/>
            <a:gdLst/>
            <a:ahLst/>
            <a:cxnLst/>
            <a:rect l="l" t="t" r="r" b="b"/>
            <a:pathLst>
              <a:path w="1222079" h="1695370">
                <a:moveTo>
                  <a:pt x="0" y="0"/>
                </a:moveTo>
                <a:lnTo>
                  <a:pt x="1222079" y="0"/>
                </a:lnTo>
                <a:lnTo>
                  <a:pt x="1222079" y="1695370"/>
                </a:lnTo>
                <a:lnTo>
                  <a:pt x="0" y="169537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2" name="TextBox 12"/>
          <p:cNvSpPr txBox="1"/>
          <p:nvPr/>
        </p:nvSpPr>
        <p:spPr>
          <a:xfrm>
            <a:off x="5472241" y="512040"/>
            <a:ext cx="7678893" cy="19236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490"/>
              </a:lnSpc>
              <a:spcBef>
                <a:spcPct val="0"/>
              </a:spcBef>
            </a:pPr>
            <a:r>
              <a:rPr lang="en-US" sz="10403" dirty="0">
                <a:solidFill>
                  <a:schemeClr val="accent4">
                    <a:lumMod val="20000"/>
                    <a:lumOff val="80000"/>
                  </a:schemeClr>
                </a:solidFill>
                <a:latin typeface="Computer Says No"/>
              </a:rPr>
              <a:t>NAVMESH DESCRIPTIONS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933300" y="5756962"/>
            <a:ext cx="3289996" cy="11541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458"/>
              </a:lnSpc>
              <a:spcBef>
                <a:spcPct val="0"/>
              </a:spcBef>
            </a:pPr>
            <a:r>
              <a:rPr lang="en-US" sz="6192" dirty="0">
                <a:solidFill>
                  <a:srgbClr val="002060"/>
                </a:solidFill>
                <a:latin typeface="Computer Says No"/>
              </a:rPr>
              <a:t>QU’EST CE QUE C’EST ?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059776" y="7024142"/>
            <a:ext cx="3037045" cy="6054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39"/>
              </a:lnSpc>
            </a:pPr>
            <a:r>
              <a:rPr lang="en-US" sz="1505">
                <a:solidFill>
                  <a:srgbClr val="FFFFFF"/>
                </a:solidFill>
                <a:latin typeface="Poppins Light"/>
              </a:rPr>
              <a:t>Composant de Unity.</a:t>
            </a:r>
          </a:p>
          <a:p>
            <a:pPr algn="ctr">
              <a:lnSpc>
                <a:spcPts val="2439"/>
              </a:lnSpc>
            </a:pPr>
            <a:endParaRPr lang="en-US" sz="1505">
              <a:solidFill>
                <a:srgbClr val="FFFFFF"/>
              </a:solidFill>
              <a:latin typeface="Poppins Light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7837434" y="5756962"/>
            <a:ext cx="3289996" cy="577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458"/>
              </a:lnSpc>
              <a:spcBef>
                <a:spcPct val="0"/>
              </a:spcBef>
            </a:pPr>
            <a:r>
              <a:rPr lang="en-US" sz="6192" dirty="0">
                <a:solidFill>
                  <a:srgbClr val="002060"/>
                </a:solidFill>
                <a:latin typeface="Computer Says No"/>
              </a:rPr>
              <a:t>ALGORITHMES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574252" y="5756962"/>
            <a:ext cx="3289996" cy="1796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458"/>
              </a:lnSpc>
              <a:spcBef>
                <a:spcPct val="0"/>
              </a:spcBef>
            </a:pPr>
            <a:r>
              <a:rPr lang="en-US" sz="6192" dirty="0">
                <a:solidFill>
                  <a:srgbClr val="002060"/>
                </a:solidFill>
                <a:latin typeface="Computer Says No"/>
              </a:rPr>
              <a:t>COMMENT DÉTECTER LES OBJETS 3D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3100335" y="7332139"/>
            <a:ext cx="3037045" cy="3006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39"/>
              </a:lnSpc>
            </a:pPr>
            <a:r>
              <a:rPr lang="en-US" sz="1505">
                <a:solidFill>
                  <a:srgbClr val="FFFFFF"/>
                </a:solidFill>
                <a:latin typeface="Poppins Light"/>
              </a:rPr>
              <a:t>Crée des zones navigable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7963910" y="6915537"/>
            <a:ext cx="3037045" cy="15198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39"/>
              </a:lnSpc>
            </a:pPr>
            <a:r>
              <a:rPr lang="en-US" sz="1505">
                <a:solidFill>
                  <a:srgbClr val="FFFFFF"/>
                </a:solidFill>
                <a:latin typeface="Poppins Light"/>
              </a:rPr>
              <a:t>L’utilisation d’algorithme A*</a:t>
            </a:r>
          </a:p>
          <a:p>
            <a:pPr algn="ctr">
              <a:lnSpc>
                <a:spcPts val="2439"/>
              </a:lnSpc>
            </a:pPr>
            <a:r>
              <a:rPr lang="en-US" sz="1505">
                <a:solidFill>
                  <a:srgbClr val="FFFFFF"/>
                </a:solidFill>
                <a:latin typeface="Poppins Light"/>
              </a:rPr>
              <a:t>Algorithmes de géométrie computationnelle tels que la triangulation Delaunay</a:t>
            </a:r>
          </a:p>
          <a:p>
            <a:pPr algn="ctr">
              <a:lnSpc>
                <a:spcPts val="2439"/>
              </a:lnSpc>
            </a:pPr>
            <a:endParaRPr lang="en-US" sz="1505">
              <a:solidFill>
                <a:srgbClr val="FFFFFF"/>
              </a:solidFill>
              <a:latin typeface="Poppins Light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2703021" y="7477512"/>
            <a:ext cx="3037045" cy="18399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39"/>
              </a:lnSpc>
            </a:pPr>
            <a:r>
              <a:rPr lang="en-US" sz="1505">
                <a:solidFill>
                  <a:srgbClr val="FFFFFF"/>
                </a:solidFill>
                <a:latin typeface="Poppins Light"/>
              </a:rPr>
              <a:t>Techniques de simplification de maillage : </a:t>
            </a:r>
          </a:p>
          <a:p>
            <a:pPr marL="325137" lvl="1" indent="-162569" algn="ctr">
              <a:lnSpc>
                <a:spcPts val="2439"/>
              </a:lnSpc>
              <a:buFont typeface="Arial"/>
              <a:buChar char="•"/>
            </a:pPr>
            <a:r>
              <a:rPr lang="en-US" sz="1505">
                <a:solidFill>
                  <a:srgbClr val="FFFFFF"/>
                </a:solidFill>
                <a:latin typeface="Poppins Light"/>
              </a:rPr>
              <a:t>les sommets </a:t>
            </a:r>
          </a:p>
          <a:p>
            <a:pPr marL="325137" lvl="1" indent="-162569" algn="ctr">
              <a:lnSpc>
                <a:spcPts val="2439"/>
              </a:lnSpc>
              <a:buFont typeface="Arial"/>
              <a:buChar char="•"/>
            </a:pPr>
            <a:r>
              <a:rPr lang="en-US" sz="1505">
                <a:solidFill>
                  <a:srgbClr val="FFFFFF"/>
                </a:solidFill>
                <a:latin typeface="Poppins Light"/>
              </a:rPr>
              <a:t>la matrice triangulaire</a:t>
            </a:r>
          </a:p>
          <a:p>
            <a:pPr algn="ctr">
              <a:lnSpc>
                <a:spcPts val="2439"/>
              </a:lnSpc>
            </a:pPr>
            <a:r>
              <a:rPr lang="en-US" sz="1505">
                <a:solidFill>
                  <a:srgbClr val="FFFFFF"/>
                </a:solidFill>
                <a:latin typeface="Poppins Light"/>
              </a:rPr>
              <a:t>Utiliser la géométrie de l’objet</a:t>
            </a:r>
          </a:p>
          <a:p>
            <a:pPr algn="ctr">
              <a:lnSpc>
                <a:spcPts val="2439"/>
              </a:lnSpc>
            </a:pPr>
            <a:endParaRPr lang="en-US" sz="1505">
              <a:solidFill>
                <a:srgbClr val="FFFFFF"/>
              </a:solidFill>
              <a:latin typeface="Poppins Ligh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3916" b="-86898"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3" name="Freeform 3"/>
          <p:cNvSpPr/>
          <p:nvPr/>
        </p:nvSpPr>
        <p:spPr>
          <a:xfrm>
            <a:off x="2934527" y="1535574"/>
            <a:ext cx="3497870" cy="3497870"/>
          </a:xfrm>
          <a:custGeom>
            <a:avLst/>
            <a:gdLst/>
            <a:ahLst/>
            <a:cxnLst/>
            <a:rect l="l" t="t" r="r" b="b"/>
            <a:pathLst>
              <a:path w="3497870" h="3497870">
                <a:moveTo>
                  <a:pt x="0" y="0"/>
                </a:moveTo>
                <a:lnTo>
                  <a:pt x="3497870" y="0"/>
                </a:lnTo>
                <a:lnTo>
                  <a:pt x="3497870" y="3497870"/>
                </a:lnTo>
                <a:lnTo>
                  <a:pt x="0" y="34978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4" name="Freeform 4"/>
          <p:cNvSpPr/>
          <p:nvPr/>
        </p:nvSpPr>
        <p:spPr>
          <a:xfrm>
            <a:off x="4817903" y="3447501"/>
            <a:ext cx="3497870" cy="3497870"/>
          </a:xfrm>
          <a:custGeom>
            <a:avLst/>
            <a:gdLst/>
            <a:ahLst/>
            <a:cxnLst/>
            <a:rect l="l" t="t" r="r" b="b"/>
            <a:pathLst>
              <a:path w="3497870" h="3497870">
                <a:moveTo>
                  <a:pt x="0" y="0"/>
                </a:moveTo>
                <a:lnTo>
                  <a:pt x="3497870" y="0"/>
                </a:lnTo>
                <a:lnTo>
                  <a:pt x="3497870" y="3497870"/>
                </a:lnTo>
                <a:lnTo>
                  <a:pt x="0" y="34978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5" name="Freeform 5"/>
          <p:cNvSpPr/>
          <p:nvPr/>
        </p:nvSpPr>
        <p:spPr>
          <a:xfrm>
            <a:off x="2931282" y="5253556"/>
            <a:ext cx="3497870" cy="3497870"/>
          </a:xfrm>
          <a:custGeom>
            <a:avLst/>
            <a:gdLst/>
            <a:ahLst/>
            <a:cxnLst/>
            <a:rect l="l" t="t" r="r" b="b"/>
            <a:pathLst>
              <a:path w="3497870" h="3497870">
                <a:moveTo>
                  <a:pt x="0" y="0"/>
                </a:moveTo>
                <a:lnTo>
                  <a:pt x="3497871" y="0"/>
                </a:lnTo>
                <a:lnTo>
                  <a:pt x="3497871" y="3497870"/>
                </a:lnTo>
                <a:lnTo>
                  <a:pt x="0" y="34978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6" name="Freeform 6"/>
          <p:cNvSpPr/>
          <p:nvPr/>
        </p:nvSpPr>
        <p:spPr>
          <a:xfrm>
            <a:off x="1028700" y="3447501"/>
            <a:ext cx="3497870" cy="3497870"/>
          </a:xfrm>
          <a:custGeom>
            <a:avLst/>
            <a:gdLst/>
            <a:ahLst/>
            <a:cxnLst/>
            <a:rect l="l" t="t" r="r" b="b"/>
            <a:pathLst>
              <a:path w="3497870" h="3497870">
                <a:moveTo>
                  <a:pt x="0" y="0"/>
                </a:moveTo>
                <a:lnTo>
                  <a:pt x="3497870" y="0"/>
                </a:lnTo>
                <a:lnTo>
                  <a:pt x="3497870" y="3497870"/>
                </a:lnTo>
                <a:lnTo>
                  <a:pt x="0" y="34978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7" name="Freeform 7"/>
          <p:cNvSpPr/>
          <p:nvPr/>
        </p:nvSpPr>
        <p:spPr>
          <a:xfrm>
            <a:off x="-3900191" y="-3935015"/>
            <a:ext cx="7800381" cy="6821864"/>
          </a:xfrm>
          <a:custGeom>
            <a:avLst/>
            <a:gdLst/>
            <a:ahLst/>
            <a:cxnLst/>
            <a:rect l="l" t="t" r="r" b="b"/>
            <a:pathLst>
              <a:path w="7800381" h="6821864">
                <a:moveTo>
                  <a:pt x="0" y="0"/>
                </a:moveTo>
                <a:lnTo>
                  <a:pt x="7800382" y="0"/>
                </a:lnTo>
                <a:lnTo>
                  <a:pt x="7800382" y="6821864"/>
                </a:lnTo>
                <a:lnTo>
                  <a:pt x="0" y="682186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8" name="Freeform 8"/>
          <p:cNvSpPr/>
          <p:nvPr/>
        </p:nvSpPr>
        <p:spPr>
          <a:xfrm>
            <a:off x="12841328" y="3284509"/>
            <a:ext cx="5198484" cy="8229600"/>
          </a:xfrm>
          <a:custGeom>
            <a:avLst/>
            <a:gdLst/>
            <a:ahLst/>
            <a:cxnLst/>
            <a:rect l="l" t="t" r="r" b="b"/>
            <a:pathLst>
              <a:path w="5198484" h="8229600">
                <a:moveTo>
                  <a:pt x="0" y="0"/>
                </a:moveTo>
                <a:lnTo>
                  <a:pt x="5198484" y="0"/>
                </a:lnTo>
                <a:lnTo>
                  <a:pt x="519848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9" name="Freeform 9"/>
          <p:cNvSpPr/>
          <p:nvPr/>
        </p:nvSpPr>
        <p:spPr>
          <a:xfrm>
            <a:off x="1933790" y="4305585"/>
            <a:ext cx="1000737" cy="947971"/>
          </a:xfrm>
          <a:custGeom>
            <a:avLst/>
            <a:gdLst/>
            <a:ahLst/>
            <a:cxnLst/>
            <a:rect l="l" t="t" r="r" b="b"/>
            <a:pathLst>
              <a:path w="1000737" h="947971">
                <a:moveTo>
                  <a:pt x="0" y="0"/>
                </a:moveTo>
                <a:lnTo>
                  <a:pt x="1000737" y="0"/>
                </a:lnTo>
                <a:lnTo>
                  <a:pt x="1000737" y="947971"/>
                </a:lnTo>
                <a:lnTo>
                  <a:pt x="0" y="94797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fr-FR"/>
          </a:p>
        </p:txBody>
      </p:sp>
      <p:sp>
        <p:nvSpPr>
          <p:cNvPr id="10" name="Freeform 10"/>
          <p:cNvSpPr/>
          <p:nvPr/>
        </p:nvSpPr>
        <p:spPr>
          <a:xfrm>
            <a:off x="3900191" y="6400344"/>
            <a:ext cx="1551199" cy="1204295"/>
          </a:xfrm>
          <a:custGeom>
            <a:avLst/>
            <a:gdLst/>
            <a:ahLst/>
            <a:cxnLst/>
            <a:rect l="l" t="t" r="r" b="b"/>
            <a:pathLst>
              <a:path w="1551199" h="1204295">
                <a:moveTo>
                  <a:pt x="0" y="0"/>
                </a:moveTo>
                <a:lnTo>
                  <a:pt x="1551199" y="0"/>
                </a:lnTo>
                <a:lnTo>
                  <a:pt x="1551199" y="1204294"/>
                </a:lnTo>
                <a:lnTo>
                  <a:pt x="0" y="120429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fr-FR"/>
          </a:p>
        </p:txBody>
      </p:sp>
      <p:sp>
        <p:nvSpPr>
          <p:cNvPr id="11" name="Freeform 11"/>
          <p:cNvSpPr/>
          <p:nvPr/>
        </p:nvSpPr>
        <p:spPr>
          <a:xfrm>
            <a:off x="5257649" y="4546594"/>
            <a:ext cx="2618379" cy="1413925"/>
          </a:xfrm>
          <a:custGeom>
            <a:avLst/>
            <a:gdLst/>
            <a:ahLst/>
            <a:cxnLst/>
            <a:rect l="l" t="t" r="r" b="b"/>
            <a:pathLst>
              <a:path w="2618379" h="1413925">
                <a:moveTo>
                  <a:pt x="0" y="0"/>
                </a:moveTo>
                <a:lnTo>
                  <a:pt x="2618379" y="0"/>
                </a:lnTo>
                <a:lnTo>
                  <a:pt x="2618379" y="1413924"/>
                </a:lnTo>
                <a:lnTo>
                  <a:pt x="0" y="141392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2" name="Freeform 12"/>
          <p:cNvSpPr/>
          <p:nvPr/>
        </p:nvSpPr>
        <p:spPr>
          <a:xfrm>
            <a:off x="3668483" y="2699724"/>
            <a:ext cx="1400934" cy="1051974"/>
          </a:xfrm>
          <a:custGeom>
            <a:avLst/>
            <a:gdLst/>
            <a:ahLst/>
            <a:cxnLst/>
            <a:rect l="l" t="t" r="r" b="b"/>
            <a:pathLst>
              <a:path w="1400934" h="1051974">
                <a:moveTo>
                  <a:pt x="0" y="0"/>
                </a:moveTo>
                <a:lnTo>
                  <a:pt x="1400934" y="0"/>
                </a:lnTo>
                <a:lnTo>
                  <a:pt x="1400934" y="1051973"/>
                </a:lnTo>
                <a:lnTo>
                  <a:pt x="0" y="1051973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3" name="Freeform 13"/>
          <p:cNvSpPr/>
          <p:nvPr/>
        </p:nvSpPr>
        <p:spPr>
          <a:xfrm>
            <a:off x="5149992" y="3187042"/>
            <a:ext cx="215313" cy="520917"/>
          </a:xfrm>
          <a:custGeom>
            <a:avLst/>
            <a:gdLst/>
            <a:ahLst/>
            <a:cxnLst/>
            <a:rect l="l" t="t" r="r" b="b"/>
            <a:pathLst>
              <a:path w="215313" h="520917">
                <a:moveTo>
                  <a:pt x="0" y="0"/>
                </a:moveTo>
                <a:lnTo>
                  <a:pt x="215313" y="0"/>
                </a:lnTo>
                <a:lnTo>
                  <a:pt x="215313" y="520918"/>
                </a:lnTo>
                <a:lnTo>
                  <a:pt x="0" y="520918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4" name="Freeform 14"/>
          <p:cNvSpPr/>
          <p:nvPr/>
        </p:nvSpPr>
        <p:spPr>
          <a:xfrm>
            <a:off x="2644566" y="5196436"/>
            <a:ext cx="1212813" cy="927074"/>
          </a:xfrm>
          <a:custGeom>
            <a:avLst/>
            <a:gdLst/>
            <a:ahLst/>
            <a:cxnLst/>
            <a:rect l="l" t="t" r="r" b="b"/>
            <a:pathLst>
              <a:path w="1212813" h="927074">
                <a:moveTo>
                  <a:pt x="0" y="0"/>
                </a:moveTo>
                <a:lnTo>
                  <a:pt x="1212813" y="0"/>
                </a:lnTo>
                <a:lnTo>
                  <a:pt x="1212813" y="927074"/>
                </a:lnTo>
                <a:lnTo>
                  <a:pt x="0" y="927074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5" name="TextBox 15"/>
          <p:cNvSpPr txBox="1"/>
          <p:nvPr/>
        </p:nvSpPr>
        <p:spPr>
          <a:xfrm>
            <a:off x="4817903" y="437788"/>
            <a:ext cx="8827717" cy="577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458"/>
              </a:lnSpc>
              <a:spcBef>
                <a:spcPct val="0"/>
              </a:spcBef>
            </a:pPr>
            <a:r>
              <a:rPr lang="en-US" sz="6192">
                <a:solidFill>
                  <a:schemeClr val="tx2">
                    <a:lumMod val="40000"/>
                    <a:lumOff val="60000"/>
                  </a:schemeClr>
                </a:solidFill>
                <a:latin typeface="Computer Says No"/>
              </a:rPr>
              <a:t>MAITRISER NAVMESH ET UNITY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611048" y="2355650"/>
            <a:ext cx="5359782" cy="1215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2439"/>
              </a:lnSpc>
              <a:spcBef>
                <a:spcPct val="0"/>
              </a:spcBef>
            </a:pPr>
            <a:r>
              <a:rPr lang="en-US" sz="1505" u="none" strike="noStrike">
                <a:solidFill>
                  <a:srgbClr val="FFFFFF"/>
                </a:solidFill>
                <a:latin typeface="Poppins Light"/>
              </a:rPr>
              <a:t>Comment utiliser navmesh de unity dans un environnement 2D + un TP sur Navmesh dans un environnement 3D</a:t>
            </a:r>
          </a:p>
          <a:p>
            <a:pPr marL="0" lvl="1" indent="0" algn="l">
              <a:lnSpc>
                <a:spcPts val="2439"/>
              </a:lnSpc>
              <a:spcBef>
                <a:spcPct val="0"/>
              </a:spcBef>
            </a:pPr>
            <a:endParaRPr lang="en-US" sz="1505" u="none" strike="noStrike">
              <a:solidFill>
                <a:srgbClr val="FFFFFF"/>
              </a:solidFill>
              <a:latin typeface="Poppins Light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8611048" y="3970772"/>
            <a:ext cx="7114985" cy="461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599"/>
              </a:lnSpc>
              <a:spcBef>
                <a:spcPct val="0"/>
              </a:spcBef>
            </a:pPr>
            <a:r>
              <a:rPr lang="en-US" sz="4999">
                <a:solidFill>
                  <a:schemeClr val="tx2">
                    <a:lumMod val="40000"/>
                    <a:lumOff val="60000"/>
                  </a:schemeClr>
                </a:solidFill>
                <a:latin typeface="Computer Says No"/>
              </a:rPr>
              <a:t>INTERROGATION SUR LES COMPÉTENCES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8623323" y="4470394"/>
            <a:ext cx="5359782" cy="6054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39"/>
              </a:lnSpc>
            </a:pPr>
            <a:r>
              <a:rPr lang="en-US" sz="1505">
                <a:solidFill>
                  <a:srgbClr val="FFFFFF"/>
                </a:solidFill>
                <a:latin typeface="Poppins Light"/>
              </a:rPr>
              <a:t>QCM+ questions ouvertes</a:t>
            </a:r>
          </a:p>
          <a:p>
            <a:pPr>
              <a:lnSpc>
                <a:spcPts val="2439"/>
              </a:lnSpc>
            </a:pPr>
            <a:endParaRPr lang="en-US" sz="1505">
              <a:solidFill>
                <a:srgbClr val="FFFFFF"/>
              </a:solidFill>
              <a:latin typeface="Poppins Light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8611048" y="5590858"/>
            <a:ext cx="4929176" cy="1384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99"/>
              </a:lnSpc>
              <a:spcBef>
                <a:spcPct val="0"/>
              </a:spcBef>
            </a:pPr>
            <a:r>
              <a:rPr lang="en-US" sz="4999" u="none" strike="noStrike">
                <a:solidFill>
                  <a:schemeClr val="tx2">
                    <a:lumMod val="40000"/>
                    <a:lumOff val="60000"/>
                  </a:schemeClr>
                </a:solidFill>
                <a:latin typeface="Computer Says No"/>
              </a:rPr>
              <a:t>RÉSOLUTION DES PROBLÈMES ET RENFORCEMENT DES ACQUIS 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8623323" y="7082705"/>
            <a:ext cx="5359782" cy="1215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39"/>
              </a:lnSpc>
            </a:pPr>
            <a:r>
              <a:rPr lang="en-US" sz="1505">
                <a:solidFill>
                  <a:srgbClr val="FFFFFF"/>
                </a:solidFill>
                <a:latin typeface="Poppins Light"/>
              </a:rPr>
              <a:t>Utiliser un Navmesh sur des environnement 2D et 3D</a:t>
            </a:r>
          </a:p>
          <a:p>
            <a:pPr>
              <a:lnSpc>
                <a:spcPts val="2439"/>
              </a:lnSpc>
            </a:pPr>
            <a:r>
              <a:rPr lang="en-US" sz="1505">
                <a:solidFill>
                  <a:srgbClr val="FFFFFF"/>
                </a:solidFill>
                <a:latin typeface="Poppins Light"/>
              </a:rPr>
              <a:t>Utilisation de unity et de c’est composant</a:t>
            </a:r>
          </a:p>
          <a:p>
            <a:pPr>
              <a:lnSpc>
                <a:spcPts val="2439"/>
              </a:lnSpc>
            </a:pPr>
            <a:r>
              <a:rPr lang="en-US" sz="1505">
                <a:solidFill>
                  <a:srgbClr val="FFFFFF"/>
                </a:solidFill>
                <a:latin typeface="Poppins Light"/>
              </a:rPr>
              <a:t>Language C++</a:t>
            </a:r>
          </a:p>
          <a:p>
            <a:pPr>
              <a:lnSpc>
                <a:spcPts val="2439"/>
              </a:lnSpc>
            </a:pPr>
            <a:endParaRPr lang="en-US" sz="1505">
              <a:solidFill>
                <a:srgbClr val="FFFFFF"/>
              </a:solidFill>
              <a:latin typeface="Poppins Light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8611048" y="1327554"/>
            <a:ext cx="9081095" cy="92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599"/>
              </a:lnSpc>
              <a:spcBef>
                <a:spcPct val="0"/>
              </a:spcBef>
            </a:pPr>
            <a:r>
              <a:rPr lang="en-US" sz="4999" dirty="0">
                <a:solidFill>
                  <a:schemeClr val="tx2">
                    <a:lumMod val="40000"/>
                    <a:lumOff val="60000"/>
                  </a:schemeClr>
                </a:solidFill>
                <a:latin typeface="Computer Says No"/>
              </a:rPr>
              <a:t>TP CRÉATION DE LABYRINTHE ET EXEMPLE DE NAVMESH EN 2D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41069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131FA8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144000" y="1699791"/>
            <a:ext cx="8509101" cy="9311388"/>
          </a:xfrm>
          <a:custGeom>
            <a:avLst/>
            <a:gdLst/>
            <a:ahLst/>
            <a:cxnLst/>
            <a:rect l="l" t="t" r="r" b="b"/>
            <a:pathLst>
              <a:path w="8509101" h="9311388">
                <a:moveTo>
                  <a:pt x="0" y="0"/>
                </a:moveTo>
                <a:lnTo>
                  <a:pt x="8509101" y="0"/>
                </a:lnTo>
                <a:lnTo>
                  <a:pt x="8509101" y="9311388"/>
                </a:lnTo>
                <a:lnTo>
                  <a:pt x="0" y="93113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3" name="Freeform 3"/>
          <p:cNvSpPr/>
          <p:nvPr/>
        </p:nvSpPr>
        <p:spPr>
          <a:xfrm>
            <a:off x="-1830357" y="-811242"/>
            <a:ext cx="6173053" cy="2601942"/>
          </a:xfrm>
          <a:custGeom>
            <a:avLst/>
            <a:gdLst/>
            <a:ahLst/>
            <a:cxnLst/>
            <a:rect l="l" t="t" r="r" b="b"/>
            <a:pathLst>
              <a:path w="6173053" h="2601942">
                <a:moveTo>
                  <a:pt x="0" y="0"/>
                </a:moveTo>
                <a:lnTo>
                  <a:pt x="6173052" y="0"/>
                </a:lnTo>
                <a:lnTo>
                  <a:pt x="6173052" y="2601941"/>
                </a:lnTo>
                <a:lnTo>
                  <a:pt x="0" y="26019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4" name="Freeform 4"/>
          <p:cNvSpPr/>
          <p:nvPr/>
        </p:nvSpPr>
        <p:spPr>
          <a:xfrm rot="3091052">
            <a:off x="-1684467" y="5508041"/>
            <a:ext cx="6638823" cy="5976180"/>
          </a:xfrm>
          <a:custGeom>
            <a:avLst/>
            <a:gdLst/>
            <a:ahLst/>
            <a:cxnLst/>
            <a:rect l="l" t="t" r="r" b="b"/>
            <a:pathLst>
              <a:path w="6638823" h="5976180">
                <a:moveTo>
                  <a:pt x="0" y="0"/>
                </a:moveTo>
                <a:lnTo>
                  <a:pt x="6638824" y="0"/>
                </a:lnTo>
                <a:lnTo>
                  <a:pt x="6638824" y="5976180"/>
                </a:lnTo>
                <a:lnTo>
                  <a:pt x="0" y="59761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5" name="TextBox 5"/>
          <p:cNvSpPr txBox="1"/>
          <p:nvPr/>
        </p:nvSpPr>
        <p:spPr>
          <a:xfrm>
            <a:off x="541019" y="2766591"/>
            <a:ext cx="8435517" cy="4334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6889"/>
              </a:lnSpc>
              <a:spcBef>
                <a:spcPct val="0"/>
              </a:spcBef>
            </a:pPr>
            <a:r>
              <a:rPr lang="en-US" sz="23458" dirty="0">
                <a:solidFill>
                  <a:schemeClr val="accent4">
                    <a:lumMod val="40000"/>
                    <a:lumOff val="60000"/>
                  </a:schemeClr>
                </a:solidFill>
                <a:latin typeface="Computer Says No"/>
              </a:rPr>
              <a:t>AGENTS AUTONOMES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3810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3916" b="-86898"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3" name="Freeform 3"/>
          <p:cNvSpPr/>
          <p:nvPr/>
        </p:nvSpPr>
        <p:spPr>
          <a:xfrm>
            <a:off x="10697028" y="-2853064"/>
            <a:ext cx="10008973" cy="8229600"/>
          </a:xfrm>
          <a:custGeom>
            <a:avLst/>
            <a:gdLst/>
            <a:ahLst/>
            <a:cxnLst/>
            <a:rect l="l" t="t" r="r" b="b"/>
            <a:pathLst>
              <a:path w="10008973" h="8229600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4" name="Freeform 4"/>
          <p:cNvSpPr/>
          <p:nvPr/>
        </p:nvSpPr>
        <p:spPr>
          <a:xfrm>
            <a:off x="-5593987" y="5499615"/>
            <a:ext cx="10008973" cy="8229600"/>
          </a:xfrm>
          <a:custGeom>
            <a:avLst/>
            <a:gdLst/>
            <a:ahLst/>
            <a:cxnLst/>
            <a:rect l="l" t="t" r="r" b="b"/>
            <a:pathLst>
              <a:path w="10008973" h="8229600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5" name="Freeform 5"/>
          <p:cNvSpPr/>
          <p:nvPr/>
        </p:nvSpPr>
        <p:spPr>
          <a:xfrm>
            <a:off x="2815273" y="4395326"/>
            <a:ext cx="2113329" cy="2113329"/>
          </a:xfrm>
          <a:custGeom>
            <a:avLst/>
            <a:gdLst/>
            <a:ahLst/>
            <a:cxnLst/>
            <a:rect l="l" t="t" r="r" b="b"/>
            <a:pathLst>
              <a:path w="2113329" h="2113329">
                <a:moveTo>
                  <a:pt x="0" y="0"/>
                </a:moveTo>
                <a:lnTo>
                  <a:pt x="2113329" y="0"/>
                </a:lnTo>
                <a:lnTo>
                  <a:pt x="2113329" y="2113329"/>
                </a:lnTo>
                <a:lnTo>
                  <a:pt x="0" y="21133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6" name="Freeform 6"/>
          <p:cNvSpPr/>
          <p:nvPr/>
        </p:nvSpPr>
        <p:spPr>
          <a:xfrm>
            <a:off x="6595477" y="4395326"/>
            <a:ext cx="2113329" cy="2113329"/>
          </a:xfrm>
          <a:custGeom>
            <a:avLst/>
            <a:gdLst/>
            <a:ahLst/>
            <a:cxnLst/>
            <a:rect l="l" t="t" r="r" b="b"/>
            <a:pathLst>
              <a:path w="2113329" h="2113329">
                <a:moveTo>
                  <a:pt x="0" y="0"/>
                </a:moveTo>
                <a:lnTo>
                  <a:pt x="2113329" y="0"/>
                </a:lnTo>
                <a:lnTo>
                  <a:pt x="2113329" y="2113329"/>
                </a:lnTo>
                <a:lnTo>
                  <a:pt x="0" y="21133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7" name="Freeform 7"/>
          <p:cNvSpPr/>
          <p:nvPr/>
        </p:nvSpPr>
        <p:spPr>
          <a:xfrm>
            <a:off x="10374214" y="4462492"/>
            <a:ext cx="2113329" cy="2113329"/>
          </a:xfrm>
          <a:custGeom>
            <a:avLst/>
            <a:gdLst/>
            <a:ahLst/>
            <a:cxnLst/>
            <a:rect l="l" t="t" r="r" b="b"/>
            <a:pathLst>
              <a:path w="2113329" h="2113329">
                <a:moveTo>
                  <a:pt x="0" y="0"/>
                </a:moveTo>
                <a:lnTo>
                  <a:pt x="2113329" y="0"/>
                </a:lnTo>
                <a:lnTo>
                  <a:pt x="2113329" y="2113329"/>
                </a:lnTo>
                <a:lnTo>
                  <a:pt x="0" y="21133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8" name="Freeform 8"/>
          <p:cNvSpPr/>
          <p:nvPr/>
        </p:nvSpPr>
        <p:spPr>
          <a:xfrm>
            <a:off x="14166390" y="4462492"/>
            <a:ext cx="2113329" cy="2113329"/>
          </a:xfrm>
          <a:custGeom>
            <a:avLst/>
            <a:gdLst/>
            <a:ahLst/>
            <a:cxnLst/>
            <a:rect l="l" t="t" r="r" b="b"/>
            <a:pathLst>
              <a:path w="2113329" h="2113329">
                <a:moveTo>
                  <a:pt x="0" y="0"/>
                </a:moveTo>
                <a:lnTo>
                  <a:pt x="2113330" y="0"/>
                </a:lnTo>
                <a:lnTo>
                  <a:pt x="2113330" y="2113329"/>
                </a:lnTo>
                <a:lnTo>
                  <a:pt x="0" y="21133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9" name="AutoShape 9"/>
          <p:cNvSpPr/>
          <p:nvPr/>
        </p:nvSpPr>
        <p:spPr>
          <a:xfrm>
            <a:off x="12487543" y="5519156"/>
            <a:ext cx="1678847" cy="0"/>
          </a:xfrm>
          <a:prstGeom prst="line">
            <a:avLst/>
          </a:prstGeom>
          <a:ln w="47625" cap="rnd">
            <a:solidFill>
              <a:srgbClr val="5CE5F8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fr-FR"/>
          </a:p>
        </p:txBody>
      </p:sp>
      <p:sp>
        <p:nvSpPr>
          <p:cNvPr id="10" name="AutoShape 10"/>
          <p:cNvSpPr/>
          <p:nvPr/>
        </p:nvSpPr>
        <p:spPr>
          <a:xfrm>
            <a:off x="8708806" y="5451990"/>
            <a:ext cx="1574113" cy="15524"/>
          </a:xfrm>
          <a:prstGeom prst="line">
            <a:avLst/>
          </a:prstGeom>
          <a:ln w="47625" cap="rnd">
            <a:solidFill>
              <a:srgbClr val="5CE5F8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fr-FR"/>
          </a:p>
        </p:txBody>
      </p:sp>
      <p:sp>
        <p:nvSpPr>
          <p:cNvPr id="11" name="AutoShape 11"/>
          <p:cNvSpPr/>
          <p:nvPr/>
        </p:nvSpPr>
        <p:spPr>
          <a:xfrm flipV="1">
            <a:off x="4928602" y="5451990"/>
            <a:ext cx="1666875" cy="0"/>
          </a:xfrm>
          <a:prstGeom prst="line">
            <a:avLst/>
          </a:prstGeom>
          <a:ln w="47625" cap="rnd">
            <a:solidFill>
              <a:srgbClr val="5CE5F8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fr-FR"/>
          </a:p>
        </p:txBody>
      </p:sp>
      <p:sp>
        <p:nvSpPr>
          <p:cNvPr id="12" name="Freeform 12"/>
          <p:cNvSpPr/>
          <p:nvPr/>
        </p:nvSpPr>
        <p:spPr>
          <a:xfrm>
            <a:off x="9113143" y="6533271"/>
            <a:ext cx="726123" cy="1006756"/>
          </a:xfrm>
          <a:custGeom>
            <a:avLst/>
            <a:gdLst/>
            <a:ahLst/>
            <a:cxnLst/>
            <a:rect l="l" t="t" r="r" b="b"/>
            <a:pathLst>
              <a:path w="726123" h="1006756">
                <a:moveTo>
                  <a:pt x="0" y="0"/>
                </a:moveTo>
                <a:lnTo>
                  <a:pt x="726123" y="0"/>
                </a:lnTo>
                <a:lnTo>
                  <a:pt x="726123" y="1006756"/>
                </a:lnTo>
                <a:lnTo>
                  <a:pt x="0" y="100675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3" name="TextBox 13"/>
          <p:cNvSpPr txBox="1"/>
          <p:nvPr/>
        </p:nvSpPr>
        <p:spPr>
          <a:xfrm>
            <a:off x="13558009" y="6814571"/>
            <a:ext cx="3121512" cy="3584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1851">
                <a:solidFill>
                  <a:srgbClr val="FFFFFF"/>
                </a:solidFill>
                <a:latin typeface="Poppins"/>
              </a:rPr>
              <a:t>Entrainement et résultat</a:t>
            </a:r>
          </a:p>
        </p:txBody>
      </p:sp>
      <p:sp>
        <p:nvSpPr>
          <p:cNvPr id="14" name="AutoShape 14"/>
          <p:cNvSpPr/>
          <p:nvPr/>
        </p:nvSpPr>
        <p:spPr>
          <a:xfrm>
            <a:off x="7653563" y="8142586"/>
            <a:ext cx="3777316" cy="0"/>
          </a:xfrm>
          <a:prstGeom prst="line">
            <a:avLst/>
          </a:prstGeom>
          <a:ln w="38100" cap="flat">
            <a:solidFill>
              <a:srgbClr val="5CE5F8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fr-FR"/>
          </a:p>
        </p:txBody>
      </p:sp>
      <p:sp>
        <p:nvSpPr>
          <p:cNvPr id="15" name="AutoShape 15"/>
          <p:cNvSpPr/>
          <p:nvPr/>
        </p:nvSpPr>
        <p:spPr>
          <a:xfrm flipH="1">
            <a:off x="11430879" y="6900296"/>
            <a:ext cx="0" cy="1242290"/>
          </a:xfrm>
          <a:prstGeom prst="line">
            <a:avLst/>
          </a:prstGeom>
          <a:ln w="38100" cap="flat">
            <a:solidFill>
              <a:srgbClr val="5CE5F8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fr-FR"/>
          </a:p>
        </p:txBody>
      </p:sp>
      <p:sp>
        <p:nvSpPr>
          <p:cNvPr id="16" name="AutoShape 16"/>
          <p:cNvSpPr/>
          <p:nvPr/>
        </p:nvSpPr>
        <p:spPr>
          <a:xfrm>
            <a:off x="7652142" y="6508655"/>
            <a:ext cx="0" cy="1633931"/>
          </a:xfrm>
          <a:prstGeom prst="line">
            <a:avLst/>
          </a:prstGeom>
          <a:ln w="38100" cap="flat">
            <a:solidFill>
              <a:srgbClr val="5CE5F8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fr-FR"/>
          </a:p>
        </p:txBody>
      </p:sp>
      <p:sp>
        <p:nvSpPr>
          <p:cNvPr id="17" name="TextBox 17"/>
          <p:cNvSpPr txBox="1"/>
          <p:nvPr/>
        </p:nvSpPr>
        <p:spPr>
          <a:xfrm>
            <a:off x="4414986" y="604292"/>
            <a:ext cx="9610678" cy="21181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693"/>
              </a:lnSpc>
              <a:spcBef>
                <a:spcPct val="0"/>
              </a:spcBef>
            </a:pPr>
            <a:r>
              <a:rPr lang="en-US" sz="10686" dirty="0">
                <a:solidFill>
                  <a:srgbClr val="6866E1"/>
                </a:solidFill>
                <a:latin typeface="Computer Says No"/>
              </a:rPr>
              <a:t>RÉPARTITION DU COURS DES AGENTS AUTONOMES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3219019" y="5123928"/>
            <a:ext cx="1305836" cy="11371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693"/>
              </a:lnSpc>
              <a:spcBef>
                <a:spcPct val="0"/>
              </a:spcBef>
            </a:pPr>
            <a:r>
              <a:rPr lang="en-US" sz="10686">
                <a:solidFill>
                  <a:srgbClr val="40B8F5"/>
                </a:solidFill>
                <a:latin typeface="Computer Says No"/>
              </a:rPr>
              <a:t>01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7000644" y="5126279"/>
            <a:ext cx="1305836" cy="11371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693"/>
              </a:lnSpc>
              <a:spcBef>
                <a:spcPct val="0"/>
              </a:spcBef>
            </a:pPr>
            <a:r>
              <a:rPr lang="en-US" sz="10686">
                <a:solidFill>
                  <a:srgbClr val="40B8F5"/>
                </a:solidFill>
                <a:latin typeface="Computer Says No"/>
              </a:rPr>
              <a:t>02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777961" y="5193445"/>
            <a:ext cx="1305836" cy="11371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693"/>
              </a:lnSpc>
              <a:spcBef>
                <a:spcPct val="0"/>
              </a:spcBef>
            </a:pPr>
            <a:r>
              <a:rPr lang="en-US" sz="10686">
                <a:solidFill>
                  <a:srgbClr val="40B8F5"/>
                </a:solidFill>
                <a:latin typeface="Computer Says No"/>
              </a:rPr>
              <a:t>03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4566440" y="5193445"/>
            <a:ext cx="1305836" cy="11371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693"/>
              </a:lnSpc>
              <a:spcBef>
                <a:spcPct val="0"/>
              </a:spcBef>
            </a:pPr>
            <a:r>
              <a:rPr lang="en-US" sz="10686">
                <a:solidFill>
                  <a:srgbClr val="40B8F5"/>
                </a:solidFill>
                <a:latin typeface="Computer Says No"/>
              </a:rPr>
              <a:t>04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9870123" y="3448345"/>
            <a:ext cx="3121512" cy="7299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1851">
                <a:solidFill>
                  <a:srgbClr val="FFFFFF"/>
                </a:solidFill>
                <a:latin typeface="Poppins Light"/>
              </a:rPr>
              <a:t>Configuration de l’agent autonome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5991631" y="3408244"/>
            <a:ext cx="3121512" cy="7299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1851">
                <a:solidFill>
                  <a:srgbClr val="FFFFFF"/>
                </a:solidFill>
                <a:latin typeface="Poppins Light"/>
              </a:rPr>
              <a:t>Préparation de l’environnement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2221354" y="6814571"/>
            <a:ext cx="3121512" cy="7299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1851">
                <a:solidFill>
                  <a:srgbClr val="FFFFFF"/>
                </a:solidFill>
                <a:latin typeface="Poppins"/>
              </a:rPr>
              <a:t>Installation de la bibliothèque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7980754" y="7628978"/>
            <a:ext cx="3121512" cy="3584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1851">
                <a:solidFill>
                  <a:srgbClr val="FFFFFF"/>
                </a:solidFill>
                <a:latin typeface="Poppins Light"/>
              </a:rPr>
              <a:t>Déploiement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41069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131FA8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H="1" flipV="1">
            <a:off x="17259300" y="1028700"/>
            <a:ext cx="0" cy="5786479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fr-FR"/>
          </a:p>
        </p:txBody>
      </p:sp>
      <p:grpSp>
        <p:nvGrpSpPr>
          <p:cNvPr id="3" name="Group 3"/>
          <p:cNvGrpSpPr/>
          <p:nvPr/>
        </p:nvGrpSpPr>
        <p:grpSpPr>
          <a:xfrm>
            <a:off x="1028700" y="4312045"/>
            <a:ext cx="9897232" cy="5006268"/>
            <a:chOff x="0" y="0"/>
            <a:chExt cx="13196309" cy="6675023"/>
          </a:xfrm>
        </p:grpSpPr>
        <p:sp>
          <p:nvSpPr>
            <p:cNvPr id="4" name="AutoShape 4"/>
            <p:cNvSpPr/>
            <p:nvPr/>
          </p:nvSpPr>
          <p:spPr>
            <a:xfrm flipV="1">
              <a:off x="25400" y="0"/>
              <a:ext cx="0" cy="6675023"/>
            </a:xfrm>
            <a:prstGeom prst="line">
              <a:avLst/>
            </a:prstGeom>
            <a:ln w="508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5" name="AutoShape 5"/>
            <p:cNvSpPr/>
            <p:nvPr/>
          </p:nvSpPr>
          <p:spPr>
            <a:xfrm>
              <a:off x="0" y="6649623"/>
              <a:ext cx="13196309" cy="0"/>
            </a:xfrm>
            <a:prstGeom prst="line">
              <a:avLst/>
            </a:prstGeom>
            <a:ln w="508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fr-FR"/>
            </a:p>
          </p:txBody>
        </p:sp>
      </p:grpSp>
      <p:sp>
        <p:nvSpPr>
          <p:cNvPr id="6" name="Freeform 6"/>
          <p:cNvSpPr/>
          <p:nvPr/>
        </p:nvSpPr>
        <p:spPr>
          <a:xfrm>
            <a:off x="12133199" y="5874230"/>
            <a:ext cx="6819964" cy="5836080"/>
          </a:xfrm>
          <a:custGeom>
            <a:avLst/>
            <a:gdLst/>
            <a:ahLst/>
            <a:cxnLst/>
            <a:rect l="l" t="t" r="r" b="b"/>
            <a:pathLst>
              <a:path w="6819964" h="5836080">
                <a:moveTo>
                  <a:pt x="0" y="0"/>
                </a:moveTo>
                <a:lnTo>
                  <a:pt x="6819964" y="0"/>
                </a:lnTo>
                <a:lnTo>
                  <a:pt x="6819964" y="5836080"/>
                </a:lnTo>
                <a:lnTo>
                  <a:pt x="0" y="58360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7" name="Freeform 7"/>
          <p:cNvSpPr/>
          <p:nvPr/>
        </p:nvSpPr>
        <p:spPr>
          <a:xfrm>
            <a:off x="1415405" y="3388788"/>
            <a:ext cx="5084710" cy="5084710"/>
          </a:xfrm>
          <a:custGeom>
            <a:avLst/>
            <a:gdLst/>
            <a:ahLst/>
            <a:cxnLst/>
            <a:rect l="l" t="t" r="r" b="b"/>
            <a:pathLst>
              <a:path w="5084710" h="5084710">
                <a:moveTo>
                  <a:pt x="0" y="0"/>
                </a:moveTo>
                <a:lnTo>
                  <a:pt x="5084710" y="0"/>
                </a:lnTo>
                <a:lnTo>
                  <a:pt x="5084710" y="5084710"/>
                </a:lnTo>
                <a:lnTo>
                  <a:pt x="0" y="50847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8" name="TextBox 8"/>
          <p:cNvSpPr txBox="1"/>
          <p:nvPr/>
        </p:nvSpPr>
        <p:spPr>
          <a:xfrm>
            <a:off x="6500115" y="2115776"/>
            <a:ext cx="6096471" cy="1102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583"/>
              </a:lnSpc>
              <a:spcBef>
                <a:spcPct val="0"/>
              </a:spcBef>
            </a:pPr>
            <a:r>
              <a:rPr lang="en-US" sz="11922" dirty="0">
                <a:solidFill>
                  <a:schemeClr val="accent4">
                    <a:lumMod val="60000"/>
                    <a:lumOff val="40000"/>
                  </a:schemeClr>
                </a:solidFill>
                <a:latin typeface="Computer Says No"/>
              </a:rPr>
              <a:t>INSTALLATION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7229506" y="3388788"/>
            <a:ext cx="4254890" cy="680410"/>
            <a:chOff x="0" y="0"/>
            <a:chExt cx="1120629" cy="17920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120629" cy="179203"/>
            </a:xfrm>
            <a:custGeom>
              <a:avLst/>
              <a:gdLst/>
              <a:ahLst/>
              <a:cxnLst/>
              <a:rect l="l" t="t" r="r" b="b"/>
              <a:pathLst>
                <a:path w="1120629" h="179203">
                  <a:moveTo>
                    <a:pt x="0" y="0"/>
                  </a:moveTo>
                  <a:lnTo>
                    <a:pt x="1120629" y="0"/>
                  </a:lnTo>
                  <a:lnTo>
                    <a:pt x="1120629" y="179203"/>
                  </a:lnTo>
                  <a:lnTo>
                    <a:pt x="0" y="17920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104775"/>
              <a:ext cx="1120629" cy="2839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1" indent="0" algn="ctr">
                <a:lnSpc>
                  <a:spcPts val="3706"/>
                </a:lnSpc>
                <a:spcBef>
                  <a:spcPct val="0"/>
                </a:spcBef>
              </a:pPr>
              <a:r>
                <a:rPr lang="en-US" sz="2288">
                  <a:solidFill>
                    <a:srgbClr val="FFFFFF"/>
                  </a:solidFill>
                  <a:latin typeface="Poppins Light"/>
                </a:rPr>
                <a:t>ML Agents version 21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7229506" y="5534025"/>
            <a:ext cx="4254890" cy="680410"/>
            <a:chOff x="0" y="0"/>
            <a:chExt cx="1120629" cy="17920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120629" cy="179203"/>
            </a:xfrm>
            <a:custGeom>
              <a:avLst/>
              <a:gdLst/>
              <a:ahLst/>
              <a:cxnLst/>
              <a:rect l="l" t="t" r="r" b="b"/>
              <a:pathLst>
                <a:path w="1120629" h="179203">
                  <a:moveTo>
                    <a:pt x="0" y="0"/>
                  </a:moveTo>
                  <a:lnTo>
                    <a:pt x="1120629" y="0"/>
                  </a:lnTo>
                  <a:lnTo>
                    <a:pt x="1120629" y="179203"/>
                  </a:lnTo>
                  <a:lnTo>
                    <a:pt x="0" y="17920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104775"/>
              <a:ext cx="1120629" cy="2839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1" indent="0" algn="ctr">
                <a:lnSpc>
                  <a:spcPts val="3706"/>
                </a:lnSpc>
                <a:spcBef>
                  <a:spcPct val="0"/>
                </a:spcBef>
              </a:pPr>
              <a:r>
                <a:rPr lang="en-US" sz="2288">
                  <a:solidFill>
                    <a:srgbClr val="FFFFFF"/>
                  </a:solidFill>
                  <a:latin typeface="Poppins Light"/>
                </a:rPr>
                <a:t>Librairie Github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7229506" y="4463090"/>
            <a:ext cx="4254890" cy="680410"/>
            <a:chOff x="0" y="0"/>
            <a:chExt cx="1120629" cy="179203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120629" cy="179203"/>
            </a:xfrm>
            <a:custGeom>
              <a:avLst/>
              <a:gdLst/>
              <a:ahLst/>
              <a:cxnLst/>
              <a:rect l="l" t="t" r="r" b="b"/>
              <a:pathLst>
                <a:path w="1120629" h="179203">
                  <a:moveTo>
                    <a:pt x="0" y="0"/>
                  </a:moveTo>
                  <a:lnTo>
                    <a:pt x="1120629" y="0"/>
                  </a:lnTo>
                  <a:lnTo>
                    <a:pt x="1120629" y="179203"/>
                  </a:lnTo>
                  <a:lnTo>
                    <a:pt x="0" y="17920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104775"/>
              <a:ext cx="1120629" cy="2839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1" indent="0" algn="ctr">
                <a:lnSpc>
                  <a:spcPts val="3706"/>
                </a:lnSpc>
                <a:spcBef>
                  <a:spcPct val="0"/>
                </a:spcBef>
              </a:pPr>
              <a:r>
                <a:rPr lang="en-US" sz="2288">
                  <a:solidFill>
                    <a:srgbClr val="FFFFFF"/>
                  </a:solidFill>
                  <a:latin typeface="Poppins Light"/>
                </a:rPr>
                <a:t>Prérequis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7229506" y="6604960"/>
            <a:ext cx="4254890" cy="680410"/>
            <a:chOff x="0" y="0"/>
            <a:chExt cx="1120629" cy="179203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120629" cy="179203"/>
            </a:xfrm>
            <a:custGeom>
              <a:avLst/>
              <a:gdLst/>
              <a:ahLst/>
              <a:cxnLst/>
              <a:rect l="l" t="t" r="r" b="b"/>
              <a:pathLst>
                <a:path w="1120629" h="179203">
                  <a:moveTo>
                    <a:pt x="0" y="0"/>
                  </a:moveTo>
                  <a:lnTo>
                    <a:pt x="1120629" y="0"/>
                  </a:lnTo>
                  <a:lnTo>
                    <a:pt x="1120629" y="179203"/>
                  </a:lnTo>
                  <a:lnTo>
                    <a:pt x="0" y="17920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104775"/>
              <a:ext cx="1120629" cy="2839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1" indent="0" algn="ctr">
                <a:lnSpc>
                  <a:spcPts val="3706"/>
                </a:lnSpc>
                <a:spcBef>
                  <a:spcPct val="0"/>
                </a:spcBef>
              </a:pPr>
              <a:r>
                <a:rPr lang="en-US" sz="2288">
                  <a:solidFill>
                    <a:srgbClr val="FFFFFF"/>
                  </a:solidFill>
                  <a:latin typeface="Poppins Light"/>
                </a:rPr>
                <a:t>Erreur à régler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7229506" y="7675894"/>
            <a:ext cx="4254890" cy="680410"/>
            <a:chOff x="0" y="0"/>
            <a:chExt cx="1120629" cy="179203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120629" cy="179203"/>
            </a:xfrm>
            <a:custGeom>
              <a:avLst/>
              <a:gdLst/>
              <a:ahLst/>
              <a:cxnLst/>
              <a:rect l="l" t="t" r="r" b="b"/>
              <a:pathLst>
                <a:path w="1120629" h="179203">
                  <a:moveTo>
                    <a:pt x="0" y="0"/>
                  </a:moveTo>
                  <a:lnTo>
                    <a:pt x="1120629" y="0"/>
                  </a:lnTo>
                  <a:lnTo>
                    <a:pt x="1120629" y="179203"/>
                  </a:lnTo>
                  <a:lnTo>
                    <a:pt x="0" y="17920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104775"/>
              <a:ext cx="1120629" cy="2839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1" indent="0" algn="ctr">
                <a:lnSpc>
                  <a:spcPts val="3706"/>
                </a:lnSpc>
                <a:spcBef>
                  <a:spcPct val="0"/>
                </a:spcBef>
              </a:pPr>
              <a:r>
                <a:rPr lang="en-US" sz="2288">
                  <a:solidFill>
                    <a:srgbClr val="FFFFFF"/>
                  </a:solidFill>
                  <a:latin typeface="Poppins Light"/>
                </a:rPr>
                <a:t>Vidéo expliquative</a:t>
              </a:r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41069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131FA8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8620763">
            <a:off x="-429086" y="-676113"/>
            <a:ext cx="8987203" cy="4150026"/>
          </a:xfrm>
          <a:custGeom>
            <a:avLst/>
            <a:gdLst/>
            <a:ahLst/>
            <a:cxnLst/>
            <a:rect l="l" t="t" r="r" b="b"/>
            <a:pathLst>
              <a:path w="8987203" h="4150026">
                <a:moveTo>
                  <a:pt x="0" y="0"/>
                </a:moveTo>
                <a:lnTo>
                  <a:pt x="8987203" y="0"/>
                </a:lnTo>
                <a:lnTo>
                  <a:pt x="8987203" y="4150027"/>
                </a:lnTo>
                <a:lnTo>
                  <a:pt x="0" y="41500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3" name="Freeform 3"/>
          <p:cNvSpPr/>
          <p:nvPr/>
        </p:nvSpPr>
        <p:spPr>
          <a:xfrm>
            <a:off x="14950717" y="4257922"/>
            <a:ext cx="2965916" cy="6828198"/>
          </a:xfrm>
          <a:custGeom>
            <a:avLst/>
            <a:gdLst/>
            <a:ahLst/>
            <a:cxnLst/>
            <a:rect l="l" t="t" r="r" b="b"/>
            <a:pathLst>
              <a:path w="2965916" h="6828198">
                <a:moveTo>
                  <a:pt x="0" y="0"/>
                </a:moveTo>
                <a:lnTo>
                  <a:pt x="2965917" y="0"/>
                </a:lnTo>
                <a:lnTo>
                  <a:pt x="2965917" y="6828199"/>
                </a:lnTo>
                <a:lnTo>
                  <a:pt x="0" y="682819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4" name="Freeform 4"/>
          <p:cNvSpPr/>
          <p:nvPr/>
        </p:nvSpPr>
        <p:spPr>
          <a:xfrm>
            <a:off x="-107017" y="7672021"/>
            <a:ext cx="4171532" cy="3569725"/>
          </a:xfrm>
          <a:custGeom>
            <a:avLst/>
            <a:gdLst/>
            <a:ahLst/>
            <a:cxnLst/>
            <a:rect l="l" t="t" r="r" b="b"/>
            <a:pathLst>
              <a:path w="4171532" h="3569725">
                <a:moveTo>
                  <a:pt x="0" y="0"/>
                </a:moveTo>
                <a:lnTo>
                  <a:pt x="4171532" y="0"/>
                </a:lnTo>
                <a:lnTo>
                  <a:pt x="4171532" y="3569725"/>
                </a:lnTo>
                <a:lnTo>
                  <a:pt x="0" y="356972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5" name="TextBox 5"/>
          <p:cNvSpPr txBox="1"/>
          <p:nvPr/>
        </p:nvSpPr>
        <p:spPr>
          <a:xfrm>
            <a:off x="3337283" y="1552575"/>
            <a:ext cx="11613435" cy="21544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435"/>
              </a:lnSpc>
              <a:spcBef>
                <a:spcPct val="0"/>
              </a:spcBef>
            </a:pPr>
            <a:r>
              <a:rPr lang="en-US" sz="11715" dirty="0">
                <a:solidFill>
                  <a:schemeClr val="accent4">
                    <a:lumMod val="60000"/>
                    <a:lumOff val="40000"/>
                  </a:schemeClr>
                </a:solidFill>
                <a:latin typeface="Computer Says No"/>
              </a:rPr>
              <a:t>PRÉPARATION DE L’ENVIRRONEMENT</a:t>
            </a:r>
          </a:p>
        </p:txBody>
      </p:sp>
      <p:sp>
        <p:nvSpPr>
          <p:cNvPr id="6" name="AutoShape 6"/>
          <p:cNvSpPr/>
          <p:nvPr/>
        </p:nvSpPr>
        <p:spPr>
          <a:xfrm>
            <a:off x="4412617" y="7652972"/>
            <a:ext cx="11106856" cy="19049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fr-FR"/>
          </a:p>
        </p:txBody>
      </p:sp>
      <p:sp>
        <p:nvSpPr>
          <p:cNvPr id="7" name="Freeform 7"/>
          <p:cNvSpPr/>
          <p:nvPr/>
        </p:nvSpPr>
        <p:spPr>
          <a:xfrm>
            <a:off x="13941740" y="-4440594"/>
            <a:ext cx="8339294" cy="7136224"/>
          </a:xfrm>
          <a:custGeom>
            <a:avLst/>
            <a:gdLst/>
            <a:ahLst/>
            <a:cxnLst/>
            <a:rect l="l" t="t" r="r" b="b"/>
            <a:pathLst>
              <a:path w="8339294" h="7136224">
                <a:moveTo>
                  <a:pt x="0" y="0"/>
                </a:moveTo>
                <a:lnTo>
                  <a:pt x="8339295" y="0"/>
                </a:lnTo>
                <a:lnTo>
                  <a:pt x="8339295" y="7136224"/>
                </a:lnTo>
                <a:lnTo>
                  <a:pt x="0" y="713622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8" name="TextBox 8"/>
          <p:cNvSpPr txBox="1"/>
          <p:nvPr/>
        </p:nvSpPr>
        <p:spPr>
          <a:xfrm>
            <a:off x="3801221" y="4512402"/>
            <a:ext cx="11613435" cy="2528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20"/>
              </a:lnSpc>
            </a:pPr>
            <a:endParaRPr/>
          </a:p>
          <a:p>
            <a:pPr marL="1045024" lvl="2" indent="-348341">
              <a:lnSpc>
                <a:spcPts val="3920"/>
              </a:lnSpc>
              <a:buFont typeface="Arial"/>
              <a:buChar char="⚬"/>
            </a:pPr>
            <a:r>
              <a:rPr lang="en-US" sz="2420">
                <a:solidFill>
                  <a:srgbClr val="FFFFFF"/>
                </a:solidFill>
                <a:latin typeface="Poppins Light"/>
              </a:rPr>
              <a:t>Création des GameObject -&gt; L’agent et l’environnement</a:t>
            </a:r>
          </a:p>
          <a:p>
            <a:pPr marL="1045024" lvl="2" indent="-348341">
              <a:lnSpc>
                <a:spcPts val="3920"/>
              </a:lnSpc>
              <a:buFont typeface="Arial"/>
              <a:buChar char="⚬"/>
            </a:pPr>
            <a:r>
              <a:rPr lang="en-US" sz="2420">
                <a:solidFill>
                  <a:srgbClr val="FFFFFF"/>
                </a:solidFill>
                <a:latin typeface="Poppins Light"/>
              </a:rPr>
              <a:t>Liaison de script et de tag.</a:t>
            </a:r>
          </a:p>
          <a:p>
            <a:pPr marL="1045024" lvl="2" indent="-348341">
              <a:lnSpc>
                <a:spcPts val="3920"/>
              </a:lnSpc>
              <a:buFont typeface="Arial"/>
              <a:buChar char="⚬"/>
            </a:pPr>
            <a:r>
              <a:rPr lang="en-US" sz="2420">
                <a:solidFill>
                  <a:srgbClr val="FFFFFF"/>
                </a:solidFill>
                <a:latin typeface="Poppins Light"/>
              </a:rPr>
              <a:t>Ajout de collision (2D ou 3D) si nécessaire</a:t>
            </a:r>
          </a:p>
          <a:p>
            <a:pPr marL="1045024" lvl="2" indent="-348341">
              <a:lnSpc>
                <a:spcPts val="3920"/>
              </a:lnSpc>
              <a:buFont typeface="Arial"/>
              <a:buChar char="⚬"/>
            </a:pPr>
            <a:r>
              <a:rPr lang="en-US" sz="2420">
                <a:solidFill>
                  <a:srgbClr val="FFFFFF"/>
                </a:solidFill>
                <a:latin typeface="Poppins Light"/>
              </a:rPr>
              <a:t>Ajout de récompense si nécessaire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3337283" y="3917717"/>
            <a:ext cx="4254890" cy="680410"/>
            <a:chOff x="0" y="0"/>
            <a:chExt cx="1120629" cy="17920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120629" cy="179203"/>
            </a:xfrm>
            <a:custGeom>
              <a:avLst/>
              <a:gdLst/>
              <a:ahLst/>
              <a:cxnLst/>
              <a:rect l="l" t="t" r="r" b="b"/>
              <a:pathLst>
                <a:path w="1120629" h="179203">
                  <a:moveTo>
                    <a:pt x="0" y="0"/>
                  </a:moveTo>
                  <a:lnTo>
                    <a:pt x="1120629" y="0"/>
                  </a:lnTo>
                  <a:lnTo>
                    <a:pt x="1120629" y="179203"/>
                  </a:lnTo>
                  <a:lnTo>
                    <a:pt x="0" y="17920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104775"/>
              <a:ext cx="1120629" cy="2839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1" indent="0" algn="ctr">
                <a:lnSpc>
                  <a:spcPts val="3706"/>
                </a:lnSpc>
                <a:spcBef>
                  <a:spcPct val="0"/>
                </a:spcBef>
              </a:pPr>
              <a:r>
                <a:rPr lang="en-US" sz="2288">
                  <a:solidFill>
                    <a:srgbClr val="FFFFFF"/>
                  </a:solidFill>
                  <a:latin typeface="Poppins Light"/>
                </a:rPr>
                <a:t>Set up de l’environnement :</a:t>
              </a:r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9B60EB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9B60EB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2038184" y="5036246"/>
            <a:ext cx="9074405" cy="4174226"/>
          </a:xfrm>
          <a:custGeom>
            <a:avLst/>
            <a:gdLst/>
            <a:ahLst/>
            <a:cxnLst/>
            <a:rect l="l" t="t" r="r" b="b"/>
            <a:pathLst>
              <a:path w="9074405" h="4174226">
                <a:moveTo>
                  <a:pt x="0" y="0"/>
                </a:moveTo>
                <a:lnTo>
                  <a:pt x="9074405" y="0"/>
                </a:lnTo>
                <a:lnTo>
                  <a:pt x="9074405" y="4174226"/>
                </a:lnTo>
                <a:lnTo>
                  <a:pt x="0" y="41742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3" name="Freeform 3"/>
          <p:cNvSpPr/>
          <p:nvPr/>
        </p:nvSpPr>
        <p:spPr>
          <a:xfrm rot="-5400000">
            <a:off x="6901758" y="5036246"/>
            <a:ext cx="9074405" cy="4174226"/>
          </a:xfrm>
          <a:custGeom>
            <a:avLst/>
            <a:gdLst/>
            <a:ahLst/>
            <a:cxnLst/>
            <a:rect l="l" t="t" r="r" b="b"/>
            <a:pathLst>
              <a:path w="9074405" h="4174226">
                <a:moveTo>
                  <a:pt x="0" y="0"/>
                </a:moveTo>
                <a:lnTo>
                  <a:pt x="9074405" y="0"/>
                </a:lnTo>
                <a:lnTo>
                  <a:pt x="9074405" y="4174226"/>
                </a:lnTo>
                <a:lnTo>
                  <a:pt x="0" y="41742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4" name="Freeform 4"/>
          <p:cNvSpPr/>
          <p:nvPr/>
        </p:nvSpPr>
        <p:spPr>
          <a:xfrm>
            <a:off x="15740066" y="-360334"/>
            <a:ext cx="4817598" cy="4184142"/>
          </a:xfrm>
          <a:custGeom>
            <a:avLst/>
            <a:gdLst/>
            <a:ahLst/>
            <a:cxnLst/>
            <a:rect l="l" t="t" r="r" b="b"/>
            <a:pathLst>
              <a:path w="4817598" h="4184142">
                <a:moveTo>
                  <a:pt x="0" y="0"/>
                </a:moveTo>
                <a:lnTo>
                  <a:pt x="4817598" y="0"/>
                </a:lnTo>
                <a:lnTo>
                  <a:pt x="4817598" y="4184143"/>
                </a:lnTo>
                <a:lnTo>
                  <a:pt x="0" y="418414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5" name="Freeform 5"/>
          <p:cNvSpPr/>
          <p:nvPr/>
        </p:nvSpPr>
        <p:spPr>
          <a:xfrm>
            <a:off x="-1914841" y="-1784862"/>
            <a:ext cx="5101092" cy="4365182"/>
          </a:xfrm>
          <a:custGeom>
            <a:avLst/>
            <a:gdLst/>
            <a:ahLst/>
            <a:cxnLst/>
            <a:rect l="l" t="t" r="r" b="b"/>
            <a:pathLst>
              <a:path w="5101092" h="4365182">
                <a:moveTo>
                  <a:pt x="0" y="0"/>
                </a:moveTo>
                <a:lnTo>
                  <a:pt x="5101092" y="0"/>
                </a:lnTo>
                <a:lnTo>
                  <a:pt x="5101092" y="4365181"/>
                </a:lnTo>
                <a:lnTo>
                  <a:pt x="0" y="436518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6" name="Freeform 6"/>
          <p:cNvSpPr/>
          <p:nvPr/>
        </p:nvSpPr>
        <p:spPr>
          <a:xfrm>
            <a:off x="15601849" y="7100342"/>
            <a:ext cx="11495135" cy="4845199"/>
          </a:xfrm>
          <a:custGeom>
            <a:avLst/>
            <a:gdLst/>
            <a:ahLst/>
            <a:cxnLst/>
            <a:rect l="l" t="t" r="r" b="b"/>
            <a:pathLst>
              <a:path w="11495135" h="4845199">
                <a:moveTo>
                  <a:pt x="0" y="0"/>
                </a:moveTo>
                <a:lnTo>
                  <a:pt x="11495135" y="0"/>
                </a:lnTo>
                <a:lnTo>
                  <a:pt x="11495135" y="4845199"/>
                </a:lnTo>
                <a:lnTo>
                  <a:pt x="0" y="484519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7" name="Freeform 7"/>
          <p:cNvSpPr/>
          <p:nvPr/>
        </p:nvSpPr>
        <p:spPr>
          <a:xfrm rot="-1072226">
            <a:off x="-769537" y="6074699"/>
            <a:ext cx="2810484" cy="6367201"/>
          </a:xfrm>
          <a:custGeom>
            <a:avLst/>
            <a:gdLst/>
            <a:ahLst/>
            <a:cxnLst/>
            <a:rect l="l" t="t" r="r" b="b"/>
            <a:pathLst>
              <a:path w="2810484" h="6367201">
                <a:moveTo>
                  <a:pt x="0" y="0"/>
                </a:moveTo>
                <a:lnTo>
                  <a:pt x="2810484" y="0"/>
                </a:lnTo>
                <a:lnTo>
                  <a:pt x="2810484" y="6367202"/>
                </a:lnTo>
                <a:lnTo>
                  <a:pt x="0" y="636720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8" name="TextBox 8"/>
          <p:cNvSpPr txBox="1"/>
          <p:nvPr/>
        </p:nvSpPr>
        <p:spPr>
          <a:xfrm>
            <a:off x="5026655" y="5247754"/>
            <a:ext cx="3289996" cy="672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458"/>
              </a:lnSpc>
              <a:spcBef>
                <a:spcPct val="0"/>
              </a:spcBef>
            </a:pPr>
            <a:r>
              <a:rPr lang="en-US" sz="6192">
                <a:solidFill>
                  <a:srgbClr val="BF78FE"/>
                </a:solidFill>
                <a:latin typeface="Computer Says No"/>
              </a:rPr>
              <a:t>SCRIPT</a:t>
            </a:r>
          </a:p>
        </p:txBody>
      </p:sp>
      <p:sp>
        <p:nvSpPr>
          <p:cNvPr id="9" name="Freeform 9"/>
          <p:cNvSpPr/>
          <p:nvPr/>
        </p:nvSpPr>
        <p:spPr>
          <a:xfrm>
            <a:off x="5445394" y="2966406"/>
            <a:ext cx="2154120" cy="2172969"/>
          </a:xfrm>
          <a:custGeom>
            <a:avLst/>
            <a:gdLst/>
            <a:ahLst/>
            <a:cxnLst/>
            <a:rect l="l" t="t" r="r" b="b"/>
            <a:pathLst>
              <a:path w="2154120" h="2172969">
                <a:moveTo>
                  <a:pt x="0" y="0"/>
                </a:moveTo>
                <a:lnTo>
                  <a:pt x="2154120" y="0"/>
                </a:lnTo>
                <a:lnTo>
                  <a:pt x="2154120" y="2172969"/>
                </a:lnTo>
                <a:lnTo>
                  <a:pt x="0" y="217296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0" name="Freeform 10"/>
          <p:cNvSpPr/>
          <p:nvPr/>
        </p:nvSpPr>
        <p:spPr>
          <a:xfrm>
            <a:off x="16080074" y="9258300"/>
            <a:ext cx="1932020" cy="843804"/>
          </a:xfrm>
          <a:custGeom>
            <a:avLst/>
            <a:gdLst/>
            <a:ahLst/>
            <a:cxnLst/>
            <a:rect l="l" t="t" r="r" b="b"/>
            <a:pathLst>
              <a:path w="1932020" h="843804">
                <a:moveTo>
                  <a:pt x="0" y="0"/>
                </a:moveTo>
                <a:lnTo>
                  <a:pt x="1932020" y="0"/>
                </a:lnTo>
                <a:lnTo>
                  <a:pt x="1932020" y="843804"/>
                </a:lnTo>
                <a:lnTo>
                  <a:pt x="0" y="84380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1" name="Freeform 11"/>
          <p:cNvSpPr/>
          <p:nvPr/>
        </p:nvSpPr>
        <p:spPr>
          <a:xfrm>
            <a:off x="10630964" y="2966406"/>
            <a:ext cx="1615994" cy="2057400"/>
          </a:xfrm>
          <a:custGeom>
            <a:avLst/>
            <a:gdLst/>
            <a:ahLst/>
            <a:cxnLst/>
            <a:rect l="l" t="t" r="r" b="b"/>
            <a:pathLst>
              <a:path w="1615994" h="2057400">
                <a:moveTo>
                  <a:pt x="0" y="0"/>
                </a:moveTo>
                <a:lnTo>
                  <a:pt x="1615994" y="0"/>
                </a:lnTo>
                <a:lnTo>
                  <a:pt x="1615994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2" name="TextBox 12"/>
          <p:cNvSpPr txBox="1"/>
          <p:nvPr/>
        </p:nvSpPr>
        <p:spPr>
          <a:xfrm>
            <a:off x="2739111" y="466725"/>
            <a:ext cx="12809777" cy="19236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490"/>
              </a:lnSpc>
              <a:spcBef>
                <a:spcPct val="0"/>
              </a:spcBef>
            </a:pPr>
            <a:r>
              <a:rPr lang="en-US" sz="10403" dirty="0">
                <a:solidFill>
                  <a:schemeClr val="bg1"/>
                </a:solidFill>
                <a:latin typeface="Computer Says No"/>
              </a:rPr>
              <a:t>CONFIGURATION DE L’AGENT AUTONOME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153130" y="5844354"/>
            <a:ext cx="3037045" cy="1215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39"/>
              </a:lnSpc>
            </a:pPr>
            <a:r>
              <a:rPr lang="en-US" sz="1505">
                <a:solidFill>
                  <a:srgbClr val="FFFFFF"/>
                </a:solidFill>
                <a:latin typeface="Poppins Light"/>
              </a:rPr>
              <a:t>Définition de chaque méthode </a:t>
            </a:r>
          </a:p>
          <a:p>
            <a:pPr algn="ctr">
              <a:lnSpc>
                <a:spcPts val="2439"/>
              </a:lnSpc>
            </a:pPr>
            <a:r>
              <a:rPr lang="en-US" sz="1505">
                <a:solidFill>
                  <a:srgbClr val="FFFFFF"/>
                </a:solidFill>
                <a:latin typeface="Poppins Light"/>
              </a:rPr>
              <a:t>lié a l’agent autonome en définissant le comportement souhaité. 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930789" y="5247754"/>
            <a:ext cx="3289996" cy="672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458"/>
              </a:lnSpc>
              <a:spcBef>
                <a:spcPct val="0"/>
              </a:spcBef>
            </a:pPr>
            <a:r>
              <a:rPr lang="en-US" sz="6192">
                <a:solidFill>
                  <a:srgbClr val="BF78FE"/>
                </a:solidFill>
                <a:latin typeface="Computer Says No"/>
              </a:rPr>
              <a:t>COMPOSANT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057264" y="5844354"/>
            <a:ext cx="3037045" cy="1215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39"/>
              </a:lnSpc>
            </a:pPr>
            <a:r>
              <a:rPr lang="en-US" sz="1505">
                <a:solidFill>
                  <a:srgbClr val="FFFFFF"/>
                </a:solidFill>
                <a:latin typeface="Poppins Light"/>
              </a:rPr>
              <a:t>Outil pour l’utilisation du comportement précédement définis dans le script lié à l’agent. 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41069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131FA8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H="1" flipV="1">
            <a:off x="17278350" y="652624"/>
            <a:ext cx="19050" cy="5786479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fr-FR"/>
          </a:p>
        </p:txBody>
      </p:sp>
      <p:grpSp>
        <p:nvGrpSpPr>
          <p:cNvPr id="3" name="Group 3"/>
          <p:cNvGrpSpPr/>
          <p:nvPr/>
        </p:nvGrpSpPr>
        <p:grpSpPr>
          <a:xfrm>
            <a:off x="1036071" y="4277359"/>
            <a:ext cx="11449247" cy="5872409"/>
            <a:chOff x="0" y="0"/>
            <a:chExt cx="15265663" cy="7829879"/>
          </a:xfrm>
        </p:grpSpPr>
        <p:sp>
          <p:nvSpPr>
            <p:cNvPr id="4" name="AutoShape 4"/>
            <p:cNvSpPr/>
            <p:nvPr/>
          </p:nvSpPr>
          <p:spPr>
            <a:xfrm flipV="1">
              <a:off x="29383" y="0"/>
              <a:ext cx="0" cy="7829879"/>
            </a:xfrm>
            <a:prstGeom prst="line">
              <a:avLst/>
            </a:prstGeom>
            <a:ln w="508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5" name="AutoShape 5"/>
            <p:cNvSpPr/>
            <p:nvPr/>
          </p:nvSpPr>
          <p:spPr>
            <a:xfrm>
              <a:off x="0" y="7800084"/>
              <a:ext cx="15265663" cy="0"/>
            </a:xfrm>
            <a:prstGeom prst="line">
              <a:avLst/>
            </a:prstGeom>
            <a:ln w="508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fr-FR"/>
            </a:p>
          </p:txBody>
        </p:sp>
      </p:grpSp>
      <p:sp>
        <p:nvSpPr>
          <p:cNvPr id="6" name="Freeform 6"/>
          <p:cNvSpPr/>
          <p:nvPr/>
        </p:nvSpPr>
        <p:spPr>
          <a:xfrm>
            <a:off x="12485318" y="6123088"/>
            <a:ext cx="6819964" cy="5836080"/>
          </a:xfrm>
          <a:custGeom>
            <a:avLst/>
            <a:gdLst/>
            <a:ahLst/>
            <a:cxnLst/>
            <a:rect l="l" t="t" r="r" b="b"/>
            <a:pathLst>
              <a:path w="6819964" h="5836080">
                <a:moveTo>
                  <a:pt x="0" y="0"/>
                </a:moveTo>
                <a:lnTo>
                  <a:pt x="6819964" y="0"/>
                </a:lnTo>
                <a:lnTo>
                  <a:pt x="6819964" y="5836080"/>
                </a:lnTo>
                <a:lnTo>
                  <a:pt x="0" y="58360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7" name="TextBox 7"/>
          <p:cNvSpPr txBox="1"/>
          <p:nvPr/>
        </p:nvSpPr>
        <p:spPr>
          <a:xfrm>
            <a:off x="4136865" y="1097534"/>
            <a:ext cx="12513982" cy="86166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96028" lvl="1" indent="-298014">
              <a:lnSpc>
                <a:spcPts val="3864"/>
              </a:lnSpc>
              <a:buFont typeface="Arial"/>
              <a:buChar char="•"/>
            </a:pPr>
            <a:r>
              <a:rPr lang="en-US" sz="2760">
                <a:solidFill>
                  <a:srgbClr val="FFFFFF"/>
                </a:solidFill>
                <a:latin typeface="Poppins Light"/>
              </a:rPr>
              <a:t>Introduction</a:t>
            </a:r>
          </a:p>
          <a:p>
            <a:pPr marL="596028" lvl="1" indent="-298014">
              <a:lnSpc>
                <a:spcPts val="3864"/>
              </a:lnSpc>
              <a:buFont typeface="Arial"/>
              <a:buChar char="•"/>
            </a:pPr>
            <a:r>
              <a:rPr lang="en-US" sz="2760">
                <a:solidFill>
                  <a:srgbClr val="FFFFFF"/>
                </a:solidFill>
                <a:latin typeface="Poppins Light"/>
              </a:rPr>
              <a:t>Prérequis et méthodologie</a:t>
            </a:r>
          </a:p>
          <a:p>
            <a:pPr marL="596028" lvl="1" indent="-298014">
              <a:lnSpc>
                <a:spcPts val="3864"/>
              </a:lnSpc>
              <a:buFont typeface="Arial"/>
              <a:buChar char="•"/>
            </a:pPr>
            <a:r>
              <a:rPr lang="en-US" sz="2760">
                <a:solidFill>
                  <a:srgbClr val="FFFFFF"/>
                </a:solidFill>
                <a:latin typeface="Poppins Light"/>
              </a:rPr>
              <a:t>Etat de l’art</a:t>
            </a:r>
          </a:p>
          <a:p>
            <a:pPr marL="596028" lvl="1" indent="-298014">
              <a:lnSpc>
                <a:spcPts val="3864"/>
              </a:lnSpc>
              <a:buFont typeface="Arial"/>
              <a:buChar char="•"/>
            </a:pPr>
            <a:r>
              <a:rPr lang="en-US" sz="2760">
                <a:solidFill>
                  <a:srgbClr val="FFFFFF"/>
                </a:solidFill>
                <a:latin typeface="Poppins Light"/>
              </a:rPr>
              <a:t>Introduction à l’IA</a:t>
            </a:r>
          </a:p>
          <a:p>
            <a:pPr marL="596028" lvl="1" indent="-298014">
              <a:lnSpc>
                <a:spcPts val="3864"/>
              </a:lnSpc>
              <a:buFont typeface="Arial"/>
              <a:buChar char="•"/>
            </a:pPr>
            <a:r>
              <a:rPr lang="en-US" sz="2760">
                <a:solidFill>
                  <a:srgbClr val="FFFFFF"/>
                </a:solidFill>
                <a:latin typeface="Poppins Light"/>
              </a:rPr>
              <a:t>L’IA dans les Ml-Agents</a:t>
            </a:r>
          </a:p>
          <a:p>
            <a:pPr marL="1062519" lvl="2" indent="-354173">
              <a:lnSpc>
                <a:spcPts val="3444"/>
              </a:lnSpc>
              <a:buFont typeface="Arial"/>
              <a:buChar char="⚬"/>
            </a:pPr>
            <a:r>
              <a:rPr lang="en-US" sz="2460">
                <a:solidFill>
                  <a:srgbClr val="FFFFFF"/>
                </a:solidFill>
                <a:latin typeface="Poppins Light"/>
              </a:rPr>
              <a:t>Proximal Policy Optimization (PPO) et Soft Actor Critic (sac)</a:t>
            </a:r>
          </a:p>
          <a:p>
            <a:pPr marL="1062519" lvl="2" indent="-354173">
              <a:lnSpc>
                <a:spcPts val="3444"/>
              </a:lnSpc>
              <a:buFont typeface="Arial"/>
              <a:buChar char="⚬"/>
            </a:pPr>
            <a:r>
              <a:rPr lang="en-US" sz="2460">
                <a:solidFill>
                  <a:srgbClr val="FFFFFF"/>
                </a:solidFill>
                <a:latin typeface="Poppins Light"/>
              </a:rPr>
              <a:t>MultiAgent POsthumous Credit Assignment (MA-POCA)</a:t>
            </a:r>
          </a:p>
          <a:p>
            <a:pPr marL="1062519" lvl="2" indent="-354173">
              <a:lnSpc>
                <a:spcPts val="3444"/>
              </a:lnSpc>
              <a:buFont typeface="Arial"/>
              <a:buChar char="⚬"/>
            </a:pPr>
            <a:r>
              <a:rPr lang="en-US" sz="2460">
                <a:solidFill>
                  <a:srgbClr val="FFFFFF"/>
                </a:solidFill>
                <a:latin typeface="Poppins Light"/>
              </a:rPr>
              <a:t>Imitation learning</a:t>
            </a:r>
          </a:p>
          <a:p>
            <a:pPr marL="596028" lvl="1" indent="-298014">
              <a:lnSpc>
                <a:spcPts val="3864"/>
              </a:lnSpc>
              <a:buFont typeface="Arial"/>
              <a:buChar char="•"/>
            </a:pPr>
            <a:r>
              <a:rPr lang="en-US" sz="2760">
                <a:solidFill>
                  <a:srgbClr val="FFFFFF"/>
                </a:solidFill>
                <a:latin typeface="Poppins Light"/>
              </a:rPr>
              <a:t>NavMesh</a:t>
            </a:r>
          </a:p>
          <a:p>
            <a:pPr marL="1062519" lvl="2" indent="-354173">
              <a:lnSpc>
                <a:spcPts val="3444"/>
              </a:lnSpc>
              <a:buFont typeface="Arial"/>
              <a:buChar char="⚬"/>
            </a:pPr>
            <a:r>
              <a:rPr lang="en-US" sz="2460">
                <a:solidFill>
                  <a:srgbClr val="FFFFFF"/>
                </a:solidFill>
                <a:latin typeface="Poppins Light"/>
              </a:rPr>
              <a:t>Répartition du cours NavMesh</a:t>
            </a:r>
          </a:p>
          <a:p>
            <a:pPr marL="1062519" lvl="2" indent="-354173">
              <a:lnSpc>
                <a:spcPts val="3444"/>
              </a:lnSpc>
              <a:buFont typeface="Arial"/>
              <a:buChar char="⚬"/>
            </a:pPr>
            <a:r>
              <a:rPr lang="en-US" sz="2460">
                <a:solidFill>
                  <a:srgbClr val="FFFFFF"/>
                </a:solidFill>
                <a:latin typeface="Poppins Light"/>
              </a:rPr>
              <a:t>NavMesh descriptions</a:t>
            </a:r>
          </a:p>
          <a:p>
            <a:pPr marL="1062519" lvl="2" indent="-354173">
              <a:lnSpc>
                <a:spcPts val="3444"/>
              </a:lnSpc>
              <a:buFont typeface="Arial"/>
              <a:buChar char="⚬"/>
            </a:pPr>
            <a:r>
              <a:rPr lang="en-US" sz="2460">
                <a:solidFill>
                  <a:srgbClr val="FFFFFF"/>
                </a:solidFill>
                <a:latin typeface="Poppins Light"/>
              </a:rPr>
              <a:t>Maitriser NavMesh et Unity</a:t>
            </a:r>
          </a:p>
          <a:p>
            <a:pPr marL="596028" lvl="1" indent="-298014">
              <a:lnSpc>
                <a:spcPts val="3864"/>
              </a:lnSpc>
              <a:buFont typeface="Arial"/>
              <a:buChar char="•"/>
            </a:pPr>
            <a:r>
              <a:rPr lang="en-US" sz="2760">
                <a:solidFill>
                  <a:srgbClr val="FFFFFF"/>
                </a:solidFill>
                <a:latin typeface="Poppins Light"/>
              </a:rPr>
              <a:t>Agents autonomes</a:t>
            </a:r>
          </a:p>
          <a:p>
            <a:pPr marL="1062519" lvl="2" indent="-354173">
              <a:lnSpc>
                <a:spcPts val="3444"/>
              </a:lnSpc>
              <a:buFont typeface="Arial"/>
              <a:buChar char="⚬"/>
            </a:pPr>
            <a:r>
              <a:rPr lang="en-US" sz="2460">
                <a:solidFill>
                  <a:srgbClr val="FFFFFF"/>
                </a:solidFill>
                <a:latin typeface="Poppins Light"/>
              </a:rPr>
              <a:t>Répartition du cours des agents autonomes </a:t>
            </a:r>
          </a:p>
          <a:p>
            <a:pPr marL="1062519" lvl="2" indent="-354173">
              <a:lnSpc>
                <a:spcPts val="3444"/>
              </a:lnSpc>
              <a:buFont typeface="Arial"/>
              <a:buChar char="⚬"/>
            </a:pPr>
            <a:r>
              <a:rPr lang="en-US" sz="2460">
                <a:solidFill>
                  <a:srgbClr val="FFFFFF"/>
                </a:solidFill>
                <a:latin typeface="Poppins Light"/>
              </a:rPr>
              <a:t>Installation</a:t>
            </a:r>
          </a:p>
          <a:p>
            <a:pPr marL="1062519" lvl="2" indent="-354173">
              <a:lnSpc>
                <a:spcPts val="3444"/>
              </a:lnSpc>
              <a:buFont typeface="Arial"/>
              <a:buChar char="⚬"/>
            </a:pPr>
            <a:r>
              <a:rPr lang="en-US" sz="2460">
                <a:solidFill>
                  <a:srgbClr val="FFFFFF"/>
                </a:solidFill>
                <a:latin typeface="Poppins Light"/>
              </a:rPr>
              <a:t>Préparation de l’environnement</a:t>
            </a:r>
          </a:p>
          <a:p>
            <a:pPr marL="1062519" lvl="2" indent="-354173">
              <a:lnSpc>
                <a:spcPts val="3444"/>
              </a:lnSpc>
              <a:buFont typeface="Arial"/>
              <a:buChar char="⚬"/>
            </a:pPr>
            <a:r>
              <a:rPr lang="en-US" sz="2460">
                <a:solidFill>
                  <a:srgbClr val="FFFFFF"/>
                </a:solidFill>
                <a:latin typeface="Poppins Light"/>
              </a:rPr>
              <a:t>Configuration de l’agent autonome</a:t>
            </a:r>
          </a:p>
          <a:p>
            <a:pPr marL="1062519" lvl="2" indent="-354173">
              <a:lnSpc>
                <a:spcPts val="3444"/>
              </a:lnSpc>
              <a:buFont typeface="Arial"/>
              <a:buChar char="⚬"/>
            </a:pPr>
            <a:r>
              <a:rPr lang="en-US" sz="2460">
                <a:solidFill>
                  <a:srgbClr val="FFFFFF"/>
                </a:solidFill>
                <a:latin typeface="Poppins Light"/>
              </a:rPr>
              <a:t>Entrainement et résultat </a:t>
            </a:r>
          </a:p>
          <a:p>
            <a:pPr marL="596028" lvl="1" indent="-298014">
              <a:lnSpc>
                <a:spcPts val="3864"/>
              </a:lnSpc>
              <a:buFont typeface="Arial"/>
              <a:buChar char="•"/>
            </a:pPr>
            <a:r>
              <a:rPr lang="en-US" sz="2760">
                <a:solidFill>
                  <a:srgbClr val="FFFFFF"/>
                </a:solidFill>
                <a:latin typeface="Poppins Light"/>
              </a:rPr>
              <a:t>Conclusion/ouverture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790702" y="287518"/>
            <a:ext cx="5353298" cy="12730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583"/>
              </a:lnSpc>
              <a:spcBef>
                <a:spcPct val="0"/>
              </a:spcBef>
            </a:pPr>
            <a:r>
              <a:rPr lang="en-US" sz="11922">
                <a:solidFill>
                  <a:srgbClr val="6866E1"/>
                </a:solidFill>
                <a:latin typeface="Computer Says No"/>
              </a:rPr>
              <a:t>SOMMAIRE</a:t>
            </a:r>
          </a:p>
        </p:txBody>
      </p:sp>
      <p:sp>
        <p:nvSpPr>
          <p:cNvPr id="9" name="Freeform 9"/>
          <p:cNvSpPr/>
          <p:nvPr/>
        </p:nvSpPr>
        <p:spPr>
          <a:xfrm>
            <a:off x="-2683099" y="-1558722"/>
            <a:ext cx="6819964" cy="5836080"/>
          </a:xfrm>
          <a:custGeom>
            <a:avLst/>
            <a:gdLst/>
            <a:ahLst/>
            <a:cxnLst/>
            <a:rect l="l" t="t" r="r" b="b"/>
            <a:pathLst>
              <a:path w="6819964" h="5836080">
                <a:moveTo>
                  <a:pt x="0" y="0"/>
                </a:moveTo>
                <a:lnTo>
                  <a:pt x="6819964" y="0"/>
                </a:lnTo>
                <a:lnTo>
                  <a:pt x="6819964" y="5836081"/>
                </a:lnTo>
                <a:lnTo>
                  <a:pt x="0" y="58360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41069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131FA8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896678" y="1290997"/>
            <a:ext cx="5726139" cy="2500874"/>
          </a:xfrm>
          <a:custGeom>
            <a:avLst/>
            <a:gdLst/>
            <a:ahLst/>
            <a:cxnLst/>
            <a:rect l="l" t="t" r="r" b="b"/>
            <a:pathLst>
              <a:path w="5726139" h="2500874">
                <a:moveTo>
                  <a:pt x="0" y="0"/>
                </a:moveTo>
                <a:lnTo>
                  <a:pt x="5726138" y="0"/>
                </a:lnTo>
                <a:lnTo>
                  <a:pt x="5726138" y="2500874"/>
                </a:lnTo>
                <a:lnTo>
                  <a:pt x="0" y="25008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3" name="AutoShape 3"/>
          <p:cNvSpPr/>
          <p:nvPr/>
        </p:nvSpPr>
        <p:spPr>
          <a:xfrm flipH="1" flipV="1">
            <a:off x="17259300" y="1028700"/>
            <a:ext cx="0" cy="5786479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fr-FR"/>
          </a:p>
        </p:txBody>
      </p:sp>
      <p:grpSp>
        <p:nvGrpSpPr>
          <p:cNvPr id="4" name="Group 4"/>
          <p:cNvGrpSpPr/>
          <p:nvPr/>
        </p:nvGrpSpPr>
        <p:grpSpPr>
          <a:xfrm>
            <a:off x="1028700" y="4234201"/>
            <a:ext cx="9897232" cy="5006268"/>
            <a:chOff x="0" y="0"/>
            <a:chExt cx="13196309" cy="6675023"/>
          </a:xfrm>
        </p:grpSpPr>
        <p:sp>
          <p:nvSpPr>
            <p:cNvPr id="5" name="AutoShape 5"/>
            <p:cNvSpPr/>
            <p:nvPr/>
          </p:nvSpPr>
          <p:spPr>
            <a:xfrm flipV="1">
              <a:off x="25400" y="0"/>
              <a:ext cx="0" cy="6675023"/>
            </a:xfrm>
            <a:prstGeom prst="line">
              <a:avLst/>
            </a:prstGeom>
            <a:ln w="508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6" name="AutoShape 6"/>
            <p:cNvSpPr/>
            <p:nvPr/>
          </p:nvSpPr>
          <p:spPr>
            <a:xfrm>
              <a:off x="0" y="6649623"/>
              <a:ext cx="13196309" cy="0"/>
            </a:xfrm>
            <a:prstGeom prst="line">
              <a:avLst/>
            </a:prstGeom>
            <a:ln w="508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fr-FR"/>
            </a:p>
          </p:txBody>
        </p:sp>
      </p:grpSp>
      <p:sp>
        <p:nvSpPr>
          <p:cNvPr id="7" name="Freeform 7"/>
          <p:cNvSpPr/>
          <p:nvPr/>
        </p:nvSpPr>
        <p:spPr>
          <a:xfrm>
            <a:off x="10925932" y="5660310"/>
            <a:ext cx="6819964" cy="5836080"/>
          </a:xfrm>
          <a:custGeom>
            <a:avLst/>
            <a:gdLst/>
            <a:ahLst/>
            <a:cxnLst/>
            <a:rect l="l" t="t" r="r" b="b"/>
            <a:pathLst>
              <a:path w="6819964" h="5836080">
                <a:moveTo>
                  <a:pt x="0" y="0"/>
                </a:moveTo>
                <a:lnTo>
                  <a:pt x="6819964" y="0"/>
                </a:lnTo>
                <a:lnTo>
                  <a:pt x="6819964" y="5836081"/>
                </a:lnTo>
                <a:lnTo>
                  <a:pt x="0" y="58360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8" name="TextBox 8"/>
          <p:cNvSpPr txBox="1"/>
          <p:nvPr/>
        </p:nvSpPr>
        <p:spPr>
          <a:xfrm>
            <a:off x="4829460" y="1631807"/>
            <a:ext cx="9688535" cy="22057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583"/>
              </a:lnSpc>
              <a:spcBef>
                <a:spcPct val="0"/>
              </a:spcBef>
            </a:pPr>
            <a:r>
              <a:rPr lang="en-US" sz="11922" dirty="0">
                <a:solidFill>
                  <a:schemeClr val="accent1">
                    <a:lumMod val="40000"/>
                    <a:lumOff val="60000"/>
                  </a:schemeClr>
                </a:solidFill>
                <a:latin typeface="Computer Says No"/>
              </a:rPr>
              <a:t>ENTRAINEMENT ET RÉSULTAT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006887" y="4342065"/>
            <a:ext cx="6125528" cy="10938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60796" lvl="1" indent="-330398">
              <a:lnSpc>
                <a:spcPts val="4284"/>
              </a:lnSpc>
              <a:buFont typeface="Arial"/>
              <a:buChar char="•"/>
            </a:pPr>
            <a:r>
              <a:rPr lang="en-US" sz="3060">
                <a:solidFill>
                  <a:srgbClr val="FFFFFF"/>
                </a:solidFill>
                <a:latin typeface="Poppins Light"/>
              </a:rPr>
              <a:t>Une image vaut 1000 mots ! (Ou plutôt une vidéo...)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41069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131FA8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896678" y="1290997"/>
            <a:ext cx="5726139" cy="2500874"/>
          </a:xfrm>
          <a:custGeom>
            <a:avLst/>
            <a:gdLst/>
            <a:ahLst/>
            <a:cxnLst/>
            <a:rect l="l" t="t" r="r" b="b"/>
            <a:pathLst>
              <a:path w="5726139" h="2500874">
                <a:moveTo>
                  <a:pt x="0" y="0"/>
                </a:moveTo>
                <a:lnTo>
                  <a:pt x="5726138" y="0"/>
                </a:lnTo>
                <a:lnTo>
                  <a:pt x="5726138" y="2500874"/>
                </a:lnTo>
                <a:lnTo>
                  <a:pt x="0" y="250087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3" name="AutoShape 3"/>
          <p:cNvSpPr/>
          <p:nvPr/>
        </p:nvSpPr>
        <p:spPr>
          <a:xfrm flipH="1" flipV="1">
            <a:off x="17259300" y="1028700"/>
            <a:ext cx="0" cy="5786479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fr-FR"/>
          </a:p>
        </p:txBody>
      </p:sp>
      <p:grpSp>
        <p:nvGrpSpPr>
          <p:cNvPr id="4" name="Group 4"/>
          <p:cNvGrpSpPr/>
          <p:nvPr/>
        </p:nvGrpSpPr>
        <p:grpSpPr>
          <a:xfrm>
            <a:off x="1028700" y="4234201"/>
            <a:ext cx="9897232" cy="5006268"/>
            <a:chOff x="0" y="0"/>
            <a:chExt cx="13196309" cy="6675023"/>
          </a:xfrm>
        </p:grpSpPr>
        <p:sp>
          <p:nvSpPr>
            <p:cNvPr id="5" name="AutoShape 5"/>
            <p:cNvSpPr/>
            <p:nvPr/>
          </p:nvSpPr>
          <p:spPr>
            <a:xfrm flipV="1">
              <a:off x="25400" y="0"/>
              <a:ext cx="0" cy="6675023"/>
            </a:xfrm>
            <a:prstGeom prst="line">
              <a:avLst/>
            </a:prstGeom>
            <a:ln w="508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6" name="AutoShape 6"/>
            <p:cNvSpPr/>
            <p:nvPr/>
          </p:nvSpPr>
          <p:spPr>
            <a:xfrm>
              <a:off x="0" y="6649623"/>
              <a:ext cx="13196309" cy="0"/>
            </a:xfrm>
            <a:prstGeom prst="line">
              <a:avLst/>
            </a:prstGeom>
            <a:ln w="508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fr-FR"/>
            </a:p>
          </p:txBody>
        </p:sp>
      </p:grpSp>
      <p:sp>
        <p:nvSpPr>
          <p:cNvPr id="7" name="Freeform 7"/>
          <p:cNvSpPr/>
          <p:nvPr/>
        </p:nvSpPr>
        <p:spPr>
          <a:xfrm>
            <a:off x="10925932" y="5660310"/>
            <a:ext cx="6819964" cy="5836080"/>
          </a:xfrm>
          <a:custGeom>
            <a:avLst/>
            <a:gdLst/>
            <a:ahLst/>
            <a:cxnLst/>
            <a:rect l="l" t="t" r="r" b="b"/>
            <a:pathLst>
              <a:path w="6819964" h="5836080">
                <a:moveTo>
                  <a:pt x="0" y="0"/>
                </a:moveTo>
                <a:lnTo>
                  <a:pt x="6819964" y="0"/>
                </a:lnTo>
                <a:lnTo>
                  <a:pt x="6819964" y="5836081"/>
                </a:lnTo>
                <a:lnTo>
                  <a:pt x="0" y="583608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pic>
        <p:nvPicPr>
          <p:cNvPr id="8" name="Picture 8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657" r="657"/>
          <a:stretch>
            <a:fillRect/>
          </a:stretch>
        </p:blipFill>
        <p:spPr>
          <a:xfrm>
            <a:off x="465439" y="196720"/>
            <a:ext cx="17357122" cy="98935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9B60EB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131FA8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94186" y="406589"/>
            <a:ext cx="7937973" cy="9510914"/>
            <a:chOff x="0" y="0"/>
            <a:chExt cx="8585708" cy="10287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585708" cy="10287000"/>
            </a:xfrm>
            <a:custGeom>
              <a:avLst/>
              <a:gdLst/>
              <a:ahLst/>
              <a:cxnLst/>
              <a:rect l="l" t="t" r="r" b="b"/>
              <a:pathLst>
                <a:path w="8585708" h="10287000">
                  <a:moveTo>
                    <a:pt x="8585708" y="762"/>
                  </a:moveTo>
                  <a:cubicBezTo>
                    <a:pt x="8581644" y="20447"/>
                    <a:pt x="8577961" y="40132"/>
                    <a:pt x="8573515" y="59690"/>
                  </a:cubicBezTo>
                  <a:cubicBezTo>
                    <a:pt x="8478139" y="485521"/>
                    <a:pt x="8382635" y="911225"/>
                    <a:pt x="8287258" y="1337056"/>
                  </a:cubicBezTo>
                  <a:cubicBezTo>
                    <a:pt x="8146288" y="1966722"/>
                    <a:pt x="8005699" y="2596388"/>
                    <a:pt x="7864601" y="3225927"/>
                  </a:cubicBezTo>
                  <a:cubicBezTo>
                    <a:pt x="7691247" y="3999103"/>
                    <a:pt x="7517384" y="4772152"/>
                    <a:pt x="7344028" y="5545328"/>
                  </a:cubicBezTo>
                  <a:cubicBezTo>
                    <a:pt x="7194676" y="6211443"/>
                    <a:pt x="7045578" y="6877558"/>
                    <a:pt x="6896353" y="7543800"/>
                  </a:cubicBezTo>
                  <a:cubicBezTo>
                    <a:pt x="6765289" y="8129016"/>
                    <a:pt x="6634480" y="8714105"/>
                    <a:pt x="6503162" y="9299194"/>
                  </a:cubicBezTo>
                  <a:cubicBezTo>
                    <a:pt x="6429375" y="9628251"/>
                    <a:pt x="6354953" y="9957181"/>
                    <a:pt x="6280785" y="10286238"/>
                  </a:cubicBezTo>
                  <a:cubicBezTo>
                    <a:pt x="4199382" y="10286238"/>
                    <a:pt x="2118106" y="10286111"/>
                    <a:pt x="36830" y="10287000"/>
                  </a:cubicBezTo>
                  <a:cubicBezTo>
                    <a:pt x="6731" y="10287000"/>
                    <a:pt x="0" y="10280269"/>
                    <a:pt x="0" y="10250043"/>
                  </a:cubicBezTo>
                  <a:cubicBezTo>
                    <a:pt x="762" y="6845681"/>
                    <a:pt x="762" y="3441319"/>
                    <a:pt x="0" y="36957"/>
                  </a:cubicBezTo>
                  <a:cubicBezTo>
                    <a:pt x="0" y="6731"/>
                    <a:pt x="6731" y="0"/>
                    <a:pt x="36830" y="0"/>
                  </a:cubicBezTo>
                  <a:cubicBezTo>
                    <a:pt x="2886456" y="762"/>
                    <a:pt x="5736082" y="762"/>
                    <a:pt x="8585708" y="762"/>
                  </a:cubicBezTo>
                  <a:close/>
                </a:path>
              </a:pathLst>
            </a:custGeom>
            <a:blipFill>
              <a:blip r:embed="rId2"/>
              <a:stretch>
                <a:fillRect l="-39749" r="-39749"/>
              </a:stretch>
            </a:blipFill>
          </p:spPr>
          <p:txBody>
            <a:bodyPr/>
            <a:lstStyle/>
            <a:p>
              <a:endParaRPr lang="fr-FR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8232159" y="4950014"/>
            <a:ext cx="8652476" cy="8848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6934"/>
              </a:lnSpc>
              <a:spcBef>
                <a:spcPct val="0"/>
              </a:spcBef>
            </a:pPr>
            <a:r>
              <a:rPr lang="en-US" sz="9631" dirty="0">
                <a:solidFill>
                  <a:schemeClr val="bg1"/>
                </a:solidFill>
                <a:latin typeface="Computer Says No"/>
              </a:rPr>
              <a:t>CONCLUSION/OUVERTURE</a:t>
            </a:r>
          </a:p>
        </p:txBody>
      </p:sp>
      <p:sp>
        <p:nvSpPr>
          <p:cNvPr id="5" name="Freeform 5"/>
          <p:cNvSpPr/>
          <p:nvPr/>
        </p:nvSpPr>
        <p:spPr>
          <a:xfrm flipH="1">
            <a:off x="14548536" y="7658100"/>
            <a:ext cx="4224398" cy="3231550"/>
          </a:xfrm>
          <a:custGeom>
            <a:avLst/>
            <a:gdLst/>
            <a:ahLst/>
            <a:cxnLst/>
            <a:rect l="l" t="t" r="r" b="b"/>
            <a:pathLst>
              <a:path w="4224398" h="3231550">
                <a:moveTo>
                  <a:pt x="4224398" y="0"/>
                </a:moveTo>
                <a:lnTo>
                  <a:pt x="0" y="0"/>
                </a:lnTo>
                <a:lnTo>
                  <a:pt x="0" y="3231550"/>
                </a:lnTo>
                <a:lnTo>
                  <a:pt x="4224398" y="3231550"/>
                </a:lnTo>
                <a:lnTo>
                  <a:pt x="4224398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6" name="Freeform 6"/>
          <p:cNvSpPr/>
          <p:nvPr/>
        </p:nvSpPr>
        <p:spPr>
          <a:xfrm>
            <a:off x="10571271" y="-3708211"/>
            <a:ext cx="10008973" cy="8229600"/>
          </a:xfrm>
          <a:custGeom>
            <a:avLst/>
            <a:gdLst/>
            <a:ahLst/>
            <a:cxnLst/>
            <a:rect l="l" t="t" r="r" b="b"/>
            <a:pathLst>
              <a:path w="10008973" h="8229600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7" name="Freeform 7"/>
          <p:cNvSpPr/>
          <p:nvPr/>
        </p:nvSpPr>
        <p:spPr>
          <a:xfrm>
            <a:off x="10723671" y="-3555811"/>
            <a:ext cx="10008973" cy="8229600"/>
          </a:xfrm>
          <a:custGeom>
            <a:avLst/>
            <a:gdLst/>
            <a:ahLst/>
            <a:cxnLst/>
            <a:rect l="l" t="t" r="r" b="b"/>
            <a:pathLst>
              <a:path w="10008973" h="8229600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8" name="Freeform 8"/>
          <p:cNvSpPr/>
          <p:nvPr/>
        </p:nvSpPr>
        <p:spPr>
          <a:xfrm rot="1825457">
            <a:off x="-1911821" y="9152427"/>
            <a:ext cx="9971383" cy="4202938"/>
          </a:xfrm>
          <a:custGeom>
            <a:avLst/>
            <a:gdLst/>
            <a:ahLst/>
            <a:cxnLst/>
            <a:rect l="l" t="t" r="r" b="b"/>
            <a:pathLst>
              <a:path w="9971383" h="4202938">
                <a:moveTo>
                  <a:pt x="0" y="0"/>
                </a:moveTo>
                <a:lnTo>
                  <a:pt x="9971384" y="0"/>
                </a:lnTo>
                <a:lnTo>
                  <a:pt x="9971384" y="4202938"/>
                </a:lnTo>
                <a:lnTo>
                  <a:pt x="0" y="420293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844EEA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041069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5764344" y="5958420"/>
            <a:ext cx="0" cy="5145633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fr-FR"/>
          </a:p>
        </p:txBody>
      </p:sp>
      <p:sp>
        <p:nvSpPr>
          <p:cNvPr id="3" name="AutoShape 3"/>
          <p:cNvSpPr/>
          <p:nvPr/>
        </p:nvSpPr>
        <p:spPr>
          <a:xfrm>
            <a:off x="5802444" y="-2572817"/>
            <a:ext cx="0" cy="5145633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fr-FR"/>
          </a:p>
        </p:txBody>
      </p:sp>
      <p:sp>
        <p:nvSpPr>
          <p:cNvPr id="4" name="Freeform 4"/>
          <p:cNvSpPr/>
          <p:nvPr/>
        </p:nvSpPr>
        <p:spPr>
          <a:xfrm>
            <a:off x="10208092" y="-3588763"/>
            <a:ext cx="10008973" cy="8229600"/>
          </a:xfrm>
          <a:custGeom>
            <a:avLst/>
            <a:gdLst/>
            <a:ahLst/>
            <a:cxnLst/>
            <a:rect l="l" t="t" r="r" b="b"/>
            <a:pathLst>
              <a:path w="10008973" h="8229600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5" name="Freeform 5"/>
          <p:cNvSpPr/>
          <p:nvPr/>
        </p:nvSpPr>
        <p:spPr>
          <a:xfrm>
            <a:off x="-1995996" y="5507733"/>
            <a:ext cx="10008973" cy="8229600"/>
          </a:xfrm>
          <a:custGeom>
            <a:avLst/>
            <a:gdLst/>
            <a:ahLst/>
            <a:cxnLst/>
            <a:rect l="l" t="t" r="r" b="b"/>
            <a:pathLst>
              <a:path w="10008973" h="8229600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6" name="TextBox 6"/>
          <p:cNvSpPr txBox="1"/>
          <p:nvPr/>
        </p:nvSpPr>
        <p:spPr>
          <a:xfrm>
            <a:off x="1619702" y="3525199"/>
            <a:ext cx="7747874" cy="25904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076"/>
              </a:lnSpc>
            </a:pPr>
            <a:r>
              <a:rPr lang="en-US" sz="13434" dirty="0">
                <a:solidFill>
                  <a:schemeClr val="accent4">
                    <a:lumMod val="40000"/>
                    <a:lumOff val="60000"/>
                  </a:schemeClr>
                </a:solidFill>
                <a:latin typeface="Computer Says No"/>
              </a:rPr>
              <a:t>MERCI POUR VOTRE ÉCOUTE</a:t>
            </a:r>
          </a:p>
        </p:txBody>
      </p:sp>
      <p:sp>
        <p:nvSpPr>
          <p:cNvPr id="7" name="Freeform 7"/>
          <p:cNvSpPr/>
          <p:nvPr/>
        </p:nvSpPr>
        <p:spPr>
          <a:xfrm>
            <a:off x="9144000" y="1550639"/>
            <a:ext cx="8001878" cy="8071895"/>
          </a:xfrm>
          <a:custGeom>
            <a:avLst/>
            <a:gdLst/>
            <a:ahLst/>
            <a:cxnLst/>
            <a:rect l="l" t="t" r="r" b="b"/>
            <a:pathLst>
              <a:path w="8001878" h="8071895">
                <a:moveTo>
                  <a:pt x="0" y="0"/>
                </a:moveTo>
                <a:lnTo>
                  <a:pt x="8001878" y="0"/>
                </a:lnTo>
                <a:lnTo>
                  <a:pt x="8001878" y="8071894"/>
                </a:lnTo>
                <a:lnTo>
                  <a:pt x="0" y="80718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8" name="Freeform 8"/>
          <p:cNvSpPr/>
          <p:nvPr/>
        </p:nvSpPr>
        <p:spPr>
          <a:xfrm>
            <a:off x="-1995996" y="7317810"/>
            <a:ext cx="6049393" cy="5290528"/>
          </a:xfrm>
          <a:custGeom>
            <a:avLst/>
            <a:gdLst/>
            <a:ahLst/>
            <a:cxnLst/>
            <a:rect l="l" t="t" r="r" b="b"/>
            <a:pathLst>
              <a:path w="6049393" h="5290528">
                <a:moveTo>
                  <a:pt x="0" y="0"/>
                </a:moveTo>
                <a:lnTo>
                  <a:pt x="6049392" y="0"/>
                </a:lnTo>
                <a:lnTo>
                  <a:pt x="6049392" y="5290527"/>
                </a:lnTo>
                <a:lnTo>
                  <a:pt x="0" y="52905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9" name="Freeform 9"/>
          <p:cNvSpPr/>
          <p:nvPr/>
        </p:nvSpPr>
        <p:spPr>
          <a:xfrm>
            <a:off x="14771515" y="-3149182"/>
            <a:ext cx="6049393" cy="5290528"/>
          </a:xfrm>
          <a:custGeom>
            <a:avLst/>
            <a:gdLst/>
            <a:ahLst/>
            <a:cxnLst/>
            <a:rect l="l" t="t" r="r" b="b"/>
            <a:pathLst>
              <a:path w="6049393" h="5290528">
                <a:moveTo>
                  <a:pt x="0" y="0"/>
                </a:moveTo>
                <a:lnTo>
                  <a:pt x="6049392" y="0"/>
                </a:lnTo>
                <a:lnTo>
                  <a:pt x="6049392" y="5290527"/>
                </a:lnTo>
                <a:lnTo>
                  <a:pt x="0" y="52905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131FA8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9B60EB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256862" y="2475264"/>
            <a:ext cx="7242648" cy="15091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150"/>
              </a:lnSpc>
              <a:spcBef>
                <a:spcPct val="0"/>
              </a:spcBef>
            </a:pPr>
            <a:r>
              <a:rPr lang="en-US" sz="14097">
                <a:solidFill>
                  <a:srgbClr val="6866E1"/>
                </a:solidFill>
                <a:latin typeface="Computer Says No"/>
              </a:rPr>
              <a:t>INTRODUCTION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435275" y="5968237"/>
            <a:ext cx="10827220" cy="16824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43"/>
              </a:lnSpc>
            </a:pPr>
            <a:r>
              <a:rPr lang="en-US" sz="2388">
                <a:solidFill>
                  <a:srgbClr val="FFFFFF"/>
                </a:solidFill>
                <a:latin typeface="Poppins Light"/>
              </a:rPr>
              <a:t>Comment intégrer l’IA dans Unity pour créer des environnements interactifs, en faisant face aux différentes problématiques auxquelles un développeur peut faire face liée à la navigation des agents autonomes, leur déploiement ou bien l’optimisation des performances ? </a:t>
            </a:r>
          </a:p>
        </p:txBody>
      </p:sp>
      <p:sp>
        <p:nvSpPr>
          <p:cNvPr id="4" name="AutoShape 4"/>
          <p:cNvSpPr/>
          <p:nvPr/>
        </p:nvSpPr>
        <p:spPr>
          <a:xfrm flipV="1">
            <a:off x="1435323" y="4848221"/>
            <a:ext cx="6920742" cy="1905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fr-FR"/>
          </a:p>
        </p:txBody>
      </p:sp>
      <p:sp>
        <p:nvSpPr>
          <p:cNvPr id="5" name="TextBox 5"/>
          <p:cNvSpPr txBox="1"/>
          <p:nvPr/>
        </p:nvSpPr>
        <p:spPr>
          <a:xfrm>
            <a:off x="1435275" y="5286371"/>
            <a:ext cx="4832640" cy="5020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26"/>
              </a:lnSpc>
            </a:pPr>
            <a:r>
              <a:rPr lang="en-US" sz="2733">
                <a:solidFill>
                  <a:srgbClr val="FFFFFF"/>
                </a:solidFill>
                <a:latin typeface="Poppins Medium"/>
              </a:rPr>
              <a:t>Problématique</a:t>
            </a:r>
          </a:p>
        </p:txBody>
      </p:sp>
      <p:sp>
        <p:nvSpPr>
          <p:cNvPr id="6" name="Freeform 6"/>
          <p:cNvSpPr/>
          <p:nvPr/>
        </p:nvSpPr>
        <p:spPr>
          <a:xfrm>
            <a:off x="11133678" y="1570470"/>
            <a:ext cx="6852505" cy="7498598"/>
          </a:xfrm>
          <a:custGeom>
            <a:avLst/>
            <a:gdLst/>
            <a:ahLst/>
            <a:cxnLst/>
            <a:rect l="l" t="t" r="r" b="b"/>
            <a:pathLst>
              <a:path w="6852505" h="7498598">
                <a:moveTo>
                  <a:pt x="0" y="0"/>
                </a:moveTo>
                <a:lnTo>
                  <a:pt x="6852505" y="0"/>
                </a:lnTo>
                <a:lnTo>
                  <a:pt x="6852505" y="7498598"/>
                </a:lnTo>
                <a:lnTo>
                  <a:pt x="0" y="74985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9B60EB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131FA8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-2200381" y="5078163"/>
            <a:ext cx="8726033" cy="4013975"/>
          </a:xfrm>
          <a:custGeom>
            <a:avLst/>
            <a:gdLst/>
            <a:ahLst/>
            <a:cxnLst/>
            <a:rect l="l" t="t" r="r" b="b"/>
            <a:pathLst>
              <a:path w="8726033" h="4013975">
                <a:moveTo>
                  <a:pt x="0" y="0"/>
                </a:moveTo>
                <a:lnTo>
                  <a:pt x="8726032" y="0"/>
                </a:lnTo>
                <a:lnTo>
                  <a:pt x="8726032" y="4013975"/>
                </a:lnTo>
                <a:lnTo>
                  <a:pt x="0" y="40139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3" name="Freeform 3"/>
          <p:cNvSpPr/>
          <p:nvPr/>
        </p:nvSpPr>
        <p:spPr>
          <a:xfrm rot="-5400000">
            <a:off x="2137679" y="5078163"/>
            <a:ext cx="8726033" cy="4013975"/>
          </a:xfrm>
          <a:custGeom>
            <a:avLst/>
            <a:gdLst/>
            <a:ahLst/>
            <a:cxnLst/>
            <a:rect l="l" t="t" r="r" b="b"/>
            <a:pathLst>
              <a:path w="8726033" h="4013975">
                <a:moveTo>
                  <a:pt x="0" y="0"/>
                </a:moveTo>
                <a:lnTo>
                  <a:pt x="8726033" y="0"/>
                </a:lnTo>
                <a:lnTo>
                  <a:pt x="8726033" y="4013975"/>
                </a:lnTo>
                <a:lnTo>
                  <a:pt x="0" y="40139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4" name="AutoShape 4"/>
          <p:cNvSpPr/>
          <p:nvPr/>
        </p:nvSpPr>
        <p:spPr>
          <a:xfrm flipV="1">
            <a:off x="9088708" y="2068540"/>
            <a:ext cx="0" cy="6727058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fr-FR"/>
          </a:p>
        </p:txBody>
      </p:sp>
      <p:grpSp>
        <p:nvGrpSpPr>
          <p:cNvPr id="5" name="Group 5"/>
          <p:cNvGrpSpPr/>
          <p:nvPr/>
        </p:nvGrpSpPr>
        <p:grpSpPr>
          <a:xfrm>
            <a:off x="9669733" y="4030472"/>
            <a:ext cx="2668682" cy="680410"/>
            <a:chOff x="0" y="0"/>
            <a:chExt cx="702863" cy="17920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702863" cy="179203"/>
            </a:xfrm>
            <a:custGeom>
              <a:avLst/>
              <a:gdLst/>
              <a:ahLst/>
              <a:cxnLst/>
              <a:rect l="l" t="t" r="r" b="b"/>
              <a:pathLst>
                <a:path w="702863" h="179203">
                  <a:moveTo>
                    <a:pt x="0" y="0"/>
                  </a:moveTo>
                  <a:lnTo>
                    <a:pt x="702863" y="0"/>
                  </a:lnTo>
                  <a:lnTo>
                    <a:pt x="702863" y="179203"/>
                  </a:lnTo>
                  <a:lnTo>
                    <a:pt x="0" y="17920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104775"/>
              <a:ext cx="702863" cy="2839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1" indent="0" algn="ctr">
                <a:lnSpc>
                  <a:spcPts val="3706"/>
                </a:lnSpc>
                <a:spcBef>
                  <a:spcPct val="0"/>
                </a:spcBef>
              </a:pPr>
              <a:r>
                <a:rPr lang="en-US" sz="2288">
                  <a:solidFill>
                    <a:srgbClr val="FFFFFF"/>
                  </a:solidFill>
                  <a:latin typeface="Poppins Bold"/>
                </a:rPr>
                <a:t>Savoir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5190058" y="4030472"/>
            <a:ext cx="2668682" cy="680410"/>
            <a:chOff x="0" y="0"/>
            <a:chExt cx="702863" cy="17920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702863" cy="179203"/>
            </a:xfrm>
            <a:custGeom>
              <a:avLst/>
              <a:gdLst/>
              <a:ahLst/>
              <a:cxnLst/>
              <a:rect l="l" t="t" r="r" b="b"/>
              <a:pathLst>
                <a:path w="702863" h="179203">
                  <a:moveTo>
                    <a:pt x="0" y="0"/>
                  </a:moveTo>
                  <a:lnTo>
                    <a:pt x="702863" y="0"/>
                  </a:lnTo>
                  <a:lnTo>
                    <a:pt x="702863" y="179203"/>
                  </a:lnTo>
                  <a:lnTo>
                    <a:pt x="0" y="17920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104775"/>
              <a:ext cx="702863" cy="2839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1" indent="0" algn="ctr">
                <a:lnSpc>
                  <a:spcPts val="3706"/>
                </a:lnSpc>
                <a:spcBef>
                  <a:spcPct val="0"/>
                </a:spcBef>
              </a:pPr>
              <a:r>
                <a:rPr lang="en-US" sz="2288">
                  <a:solidFill>
                    <a:srgbClr val="FFFFFF"/>
                  </a:solidFill>
                  <a:latin typeface="Poppins Bold"/>
                </a:rPr>
                <a:t>Savoir-faire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5190058" y="6204851"/>
            <a:ext cx="2668682" cy="680410"/>
            <a:chOff x="0" y="0"/>
            <a:chExt cx="702863" cy="17920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702863" cy="179203"/>
            </a:xfrm>
            <a:custGeom>
              <a:avLst/>
              <a:gdLst/>
              <a:ahLst/>
              <a:cxnLst/>
              <a:rect l="l" t="t" r="r" b="b"/>
              <a:pathLst>
                <a:path w="702863" h="179203">
                  <a:moveTo>
                    <a:pt x="0" y="0"/>
                  </a:moveTo>
                  <a:lnTo>
                    <a:pt x="702863" y="0"/>
                  </a:lnTo>
                  <a:lnTo>
                    <a:pt x="702863" y="179203"/>
                  </a:lnTo>
                  <a:lnTo>
                    <a:pt x="0" y="17920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104775"/>
              <a:ext cx="702863" cy="2839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1" indent="0" algn="ctr">
                <a:lnSpc>
                  <a:spcPts val="3706"/>
                </a:lnSpc>
                <a:spcBef>
                  <a:spcPct val="0"/>
                </a:spcBef>
              </a:pPr>
              <a:r>
                <a:rPr lang="en-US" sz="2288">
                  <a:solidFill>
                    <a:srgbClr val="FFFFFF"/>
                  </a:solidFill>
                  <a:latin typeface="Poppins Bold"/>
                </a:rPr>
                <a:t>TP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9669733" y="6204851"/>
            <a:ext cx="2668682" cy="680410"/>
            <a:chOff x="0" y="0"/>
            <a:chExt cx="702863" cy="179203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702863" cy="179203"/>
            </a:xfrm>
            <a:custGeom>
              <a:avLst/>
              <a:gdLst/>
              <a:ahLst/>
              <a:cxnLst/>
              <a:rect l="l" t="t" r="r" b="b"/>
              <a:pathLst>
                <a:path w="702863" h="179203">
                  <a:moveTo>
                    <a:pt x="0" y="0"/>
                  </a:moveTo>
                  <a:lnTo>
                    <a:pt x="702863" y="0"/>
                  </a:lnTo>
                  <a:lnTo>
                    <a:pt x="702863" y="179203"/>
                  </a:lnTo>
                  <a:lnTo>
                    <a:pt x="0" y="17920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104775"/>
              <a:ext cx="702863" cy="2839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1" indent="0" algn="ctr">
                <a:lnSpc>
                  <a:spcPts val="3706"/>
                </a:lnSpc>
                <a:spcBef>
                  <a:spcPct val="0"/>
                </a:spcBef>
              </a:pPr>
              <a:r>
                <a:rPr lang="en-US" sz="2288">
                  <a:solidFill>
                    <a:srgbClr val="FFFFFF"/>
                  </a:solidFill>
                  <a:latin typeface="Poppins Bold"/>
                </a:rPr>
                <a:t>QCM</a:t>
              </a:r>
            </a:p>
          </p:txBody>
        </p:sp>
      </p:grpSp>
      <p:sp>
        <p:nvSpPr>
          <p:cNvPr id="17" name="AutoShape 17"/>
          <p:cNvSpPr/>
          <p:nvPr/>
        </p:nvSpPr>
        <p:spPr>
          <a:xfrm>
            <a:off x="12338415" y="4370677"/>
            <a:ext cx="2851642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fr-FR"/>
          </a:p>
        </p:txBody>
      </p:sp>
      <p:sp>
        <p:nvSpPr>
          <p:cNvPr id="18" name="AutoShape 18"/>
          <p:cNvSpPr/>
          <p:nvPr/>
        </p:nvSpPr>
        <p:spPr>
          <a:xfrm flipH="1">
            <a:off x="12338415" y="6545056"/>
            <a:ext cx="2851642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fr-FR"/>
          </a:p>
        </p:txBody>
      </p:sp>
      <p:sp>
        <p:nvSpPr>
          <p:cNvPr id="19" name="AutoShape 19"/>
          <p:cNvSpPr/>
          <p:nvPr/>
        </p:nvSpPr>
        <p:spPr>
          <a:xfrm flipV="1">
            <a:off x="16524399" y="4710882"/>
            <a:ext cx="0" cy="149397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fr-FR"/>
          </a:p>
        </p:txBody>
      </p:sp>
      <p:sp>
        <p:nvSpPr>
          <p:cNvPr id="20" name="AutoShape 20"/>
          <p:cNvSpPr/>
          <p:nvPr/>
        </p:nvSpPr>
        <p:spPr>
          <a:xfrm flipV="1">
            <a:off x="11023124" y="4710882"/>
            <a:ext cx="0" cy="149397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fr-FR"/>
          </a:p>
        </p:txBody>
      </p:sp>
      <p:sp>
        <p:nvSpPr>
          <p:cNvPr id="21" name="Freeform 21"/>
          <p:cNvSpPr/>
          <p:nvPr/>
        </p:nvSpPr>
        <p:spPr>
          <a:xfrm>
            <a:off x="5175791" y="3782218"/>
            <a:ext cx="2598467" cy="935448"/>
          </a:xfrm>
          <a:custGeom>
            <a:avLst/>
            <a:gdLst/>
            <a:ahLst/>
            <a:cxnLst/>
            <a:rect l="l" t="t" r="r" b="b"/>
            <a:pathLst>
              <a:path w="2598467" h="935448">
                <a:moveTo>
                  <a:pt x="0" y="0"/>
                </a:moveTo>
                <a:lnTo>
                  <a:pt x="2598467" y="0"/>
                </a:lnTo>
                <a:lnTo>
                  <a:pt x="2598467" y="935448"/>
                </a:lnTo>
                <a:lnTo>
                  <a:pt x="0" y="9354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22" name="Freeform 22"/>
          <p:cNvSpPr/>
          <p:nvPr/>
        </p:nvSpPr>
        <p:spPr>
          <a:xfrm>
            <a:off x="1303955" y="3489906"/>
            <a:ext cx="1520072" cy="1520072"/>
          </a:xfrm>
          <a:custGeom>
            <a:avLst/>
            <a:gdLst/>
            <a:ahLst/>
            <a:cxnLst/>
            <a:rect l="l" t="t" r="r" b="b"/>
            <a:pathLst>
              <a:path w="1520072" h="1520072">
                <a:moveTo>
                  <a:pt x="0" y="0"/>
                </a:moveTo>
                <a:lnTo>
                  <a:pt x="1520073" y="0"/>
                </a:lnTo>
                <a:lnTo>
                  <a:pt x="1520073" y="1520072"/>
                </a:lnTo>
                <a:lnTo>
                  <a:pt x="0" y="152007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23" name="TextBox 23"/>
          <p:cNvSpPr txBox="1"/>
          <p:nvPr/>
        </p:nvSpPr>
        <p:spPr>
          <a:xfrm>
            <a:off x="1898980" y="598460"/>
            <a:ext cx="14379455" cy="12567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9838"/>
              </a:lnSpc>
              <a:spcBef>
                <a:spcPct val="0"/>
              </a:spcBef>
            </a:pPr>
            <a:r>
              <a:rPr lang="en-US" sz="13664" dirty="0">
                <a:solidFill>
                  <a:schemeClr val="accent4">
                    <a:lumMod val="40000"/>
                    <a:lumOff val="60000"/>
                  </a:schemeClr>
                </a:solidFill>
                <a:latin typeface="Computer Says No"/>
              </a:rPr>
              <a:t>PRÉ-REQUIS</a:t>
            </a:r>
            <a:r>
              <a:rPr lang="en-US" sz="13664" dirty="0">
                <a:solidFill>
                  <a:srgbClr val="6866E1"/>
                </a:solidFill>
                <a:latin typeface="Computer Says No"/>
              </a:rPr>
              <a:t> </a:t>
            </a:r>
            <a:r>
              <a:rPr lang="en-US" sz="13664" dirty="0">
                <a:solidFill>
                  <a:schemeClr val="accent4">
                    <a:lumMod val="40000"/>
                    <a:lumOff val="60000"/>
                  </a:schemeClr>
                </a:solidFill>
                <a:latin typeface="Computer Says No"/>
              </a:rPr>
              <a:t>ET MÉTHODOLOGIE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1963005" y="1926823"/>
            <a:ext cx="3095625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  <a:spcBef>
                <a:spcPct val="0"/>
              </a:spcBef>
            </a:pPr>
            <a:r>
              <a:rPr lang="en-US" sz="6000">
                <a:solidFill>
                  <a:srgbClr val="FFFFFF"/>
                </a:solidFill>
                <a:latin typeface="Computer Says No"/>
              </a:rPr>
              <a:t>METHODOLOGIE 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1963005" y="5004611"/>
            <a:ext cx="3621512" cy="936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99"/>
              </a:lnSpc>
              <a:spcBef>
                <a:spcPct val="0"/>
              </a:spcBef>
            </a:pPr>
            <a:r>
              <a:rPr lang="en-US" sz="5499">
                <a:solidFill>
                  <a:srgbClr val="FFFFFF"/>
                </a:solidFill>
                <a:latin typeface="Computer Says No"/>
              </a:rPr>
              <a:t>PÉDAGOGIE ACTIVE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4612770" y="5467350"/>
            <a:ext cx="3775850" cy="3790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6569" lvl="1" indent="-248284" algn="ctr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FFFFFF"/>
                </a:solidFill>
                <a:latin typeface="Open Sans"/>
              </a:rPr>
              <a:t>Histoire</a:t>
            </a:r>
          </a:p>
          <a:p>
            <a:pPr algn="ctr">
              <a:lnSpc>
                <a:spcPts val="3219"/>
              </a:lnSpc>
            </a:pPr>
            <a:endParaRPr lang="en-US" sz="2299">
              <a:solidFill>
                <a:srgbClr val="FFFFFF"/>
              </a:solidFill>
              <a:latin typeface="Open Sans"/>
            </a:endParaRPr>
          </a:p>
          <a:p>
            <a:pPr marL="496569" lvl="1" indent="-248284" algn="ctr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FFFFFF"/>
                </a:solidFill>
                <a:latin typeface="Open Sans"/>
              </a:rPr>
              <a:t>Capacités </a:t>
            </a:r>
          </a:p>
          <a:p>
            <a:pPr algn="ctr">
              <a:lnSpc>
                <a:spcPts val="3219"/>
              </a:lnSpc>
            </a:pPr>
            <a:endParaRPr lang="en-US" sz="2299">
              <a:solidFill>
                <a:srgbClr val="FFFFFF"/>
              </a:solidFill>
              <a:latin typeface="Open Sans"/>
            </a:endParaRPr>
          </a:p>
          <a:p>
            <a:pPr marL="496569" lvl="1" indent="-248284" algn="ctr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FFFFFF"/>
                </a:solidFill>
                <a:latin typeface="Open Sans"/>
              </a:rPr>
              <a:t>Limitations</a:t>
            </a:r>
          </a:p>
          <a:p>
            <a:pPr algn="ctr">
              <a:lnSpc>
                <a:spcPts val="3219"/>
              </a:lnSpc>
            </a:pPr>
            <a:endParaRPr lang="en-US" sz="2299">
              <a:solidFill>
                <a:srgbClr val="FFFFFF"/>
              </a:solidFill>
              <a:latin typeface="Open Sans"/>
            </a:endParaRPr>
          </a:p>
          <a:p>
            <a:pPr marL="496569" lvl="1" indent="-248284" algn="ctr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FFFFFF"/>
                </a:solidFill>
                <a:latin typeface="Open Sans"/>
              </a:rPr>
              <a:t>Langages de programmation</a:t>
            </a:r>
          </a:p>
          <a:p>
            <a:pPr algn="ctr">
              <a:lnSpc>
                <a:spcPts val="4759"/>
              </a:lnSpc>
            </a:pPr>
            <a:endParaRPr lang="en-US" sz="2299">
              <a:solidFill>
                <a:srgbClr val="FFFFFF"/>
              </a:solidFill>
              <a:latin typeface="Open Sans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176067" y="5480734"/>
            <a:ext cx="3775850" cy="2800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6569" lvl="1" indent="-248284" algn="ctr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FFFFFF"/>
                </a:solidFill>
                <a:latin typeface="Open Sans"/>
              </a:rPr>
              <a:t>Concepts clés</a:t>
            </a:r>
          </a:p>
          <a:p>
            <a:pPr algn="ctr">
              <a:lnSpc>
                <a:spcPts val="3219"/>
              </a:lnSpc>
            </a:pPr>
            <a:endParaRPr lang="en-US" sz="2299">
              <a:solidFill>
                <a:srgbClr val="FFFFFF"/>
              </a:solidFill>
              <a:latin typeface="Open Sans"/>
            </a:endParaRPr>
          </a:p>
          <a:p>
            <a:pPr marL="496569" lvl="1" indent="-248284" algn="ctr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FFFFFF"/>
                </a:solidFill>
                <a:latin typeface="Open Sans"/>
              </a:rPr>
              <a:t>Algorithmes </a:t>
            </a:r>
          </a:p>
          <a:p>
            <a:pPr algn="ctr">
              <a:lnSpc>
                <a:spcPts val="3219"/>
              </a:lnSpc>
            </a:pPr>
            <a:endParaRPr lang="en-US" sz="2299">
              <a:solidFill>
                <a:srgbClr val="FFFFFF"/>
              </a:solidFill>
              <a:latin typeface="Open Sans"/>
            </a:endParaRPr>
          </a:p>
          <a:p>
            <a:pPr marL="496569" lvl="1" indent="-248284" algn="ctr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FFFFFF"/>
                </a:solidFill>
                <a:latin typeface="Open Sans"/>
              </a:rPr>
              <a:t>Principes de l’apprentissage automatique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2952750" y="2169075"/>
            <a:ext cx="2727962" cy="629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79"/>
              </a:lnSpc>
            </a:pPr>
            <a:r>
              <a:rPr lang="en-US" sz="3699">
                <a:solidFill>
                  <a:srgbClr val="FFFFFF"/>
                </a:solidFill>
                <a:latin typeface="Open Sans Bold"/>
              </a:rPr>
              <a:t>Pré-requis 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41069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131FA8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718625" y="4025178"/>
            <a:ext cx="1689859" cy="2476851"/>
          </a:xfrm>
          <a:custGeom>
            <a:avLst/>
            <a:gdLst/>
            <a:ahLst/>
            <a:cxnLst/>
            <a:rect l="l" t="t" r="r" b="b"/>
            <a:pathLst>
              <a:path w="1689859" h="2476851">
                <a:moveTo>
                  <a:pt x="1689859" y="0"/>
                </a:moveTo>
                <a:lnTo>
                  <a:pt x="0" y="0"/>
                </a:lnTo>
                <a:lnTo>
                  <a:pt x="0" y="2476851"/>
                </a:lnTo>
                <a:lnTo>
                  <a:pt x="1689859" y="2476851"/>
                </a:lnTo>
                <a:lnTo>
                  <a:pt x="1689859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3" name="Freeform 3"/>
          <p:cNvSpPr/>
          <p:nvPr/>
        </p:nvSpPr>
        <p:spPr>
          <a:xfrm>
            <a:off x="12394306" y="3215474"/>
            <a:ext cx="2055418" cy="2048130"/>
          </a:xfrm>
          <a:custGeom>
            <a:avLst/>
            <a:gdLst/>
            <a:ahLst/>
            <a:cxnLst/>
            <a:rect l="l" t="t" r="r" b="b"/>
            <a:pathLst>
              <a:path w="2055418" h="2048130">
                <a:moveTo>
                  <a:pt x="0" y="0"/>
                </a:moveTo>
                <a:lnTo>
                  <a:pt x="2055418" y="0"/>
                </a:lnTo>
                <a:lnTo>
                  <a:pt x="2055418" y="2048129"/>
                </a:lnTo>
                <a:lnTo>
                  <a:pt x="0" y="204812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4" name="Freeform 4"/>
          <p:cNvSpPr/>
          <p:nvPr/>
        </p:nvSpPr>
        <p:spPr>
          <a:xfrm>
            <a:off x="12608037" y="6711470"/>
            <a:ext cx="1627955" cy="1312867"/>
          </a:xfrm>
          <a:custGeom>
            <a:avLst/>
            <a:gdLst/>
            <a:ahLst/>
            <a:cxnLst/>
            <a:rect l="l" t="t" r="r" b="b"/>
            <a:pathLst>
              <a:path w="1627955" h="1312867">
                <a:moveTo>
                  <a:pt x="0" y="0"/>
                </a:moveTo>
                <a:lnTo>
                  <a:pt x="1627955" y="0"/>
                </a:lnTo>
                <a:lnTo>
                  <a:pt x="1627955" y="1312867"/>
                </a:lnTo>
                <a:lnTo>
                  <a:pt x="0" y="131286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5" name="Freeform 5"/>
          <p:cNvSpPr/>
          <p:nvPr/>
        </p:nvSpPr>
        <p:spPr>
          <a:xfrm>
            <a:off x="6962471" y="2848322"/>
            <a:ext cx="1137450" cy="2113506"/>
          </a:xfrm>
          <a:custGeom>
            <a:avLst/>
            <a:gdLst/>
            <a:ahLst/>
            <a:cxnLst/>
            <a:rect l="l" t="t" r="r" b="b"/>
            <a:pathLst>
              <a:path w="1137450" h="2113506">
                <a:moveTo>
                  <a:pt x="0" y="0"/>
                </a:moveTo>
                <a:lnTo>
                  <a:pt x="1137450" y="0"/>
                </a:lnTo>
                <a:lnTo>
                  <a:pt x="1137450" y="2113506"/>
                </a:lnTo>
                <a:lnTo>
                  <a:pt x="0" y="211350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6" name="Freeform 6"/>
          <p:cNvSpPr/>
          <p:nvPr/>
        </p:nvSpPr>
        <p:spPr>
          <a:xfrm>
            <a:off x="6458397" y="6180971"/>
            <a:ext cx="1430399" cy="1648875"/>
          </a:xfrm>
          <a:custGeom>
            <a:avLst/>
            <a:gdLst/>
            <a:ahLst/>
            <a:cxnLst/>
            <a:rect l="l" t="t" r="r" b="b"/>
            <a:pathLst>
              <a:path w="1430399" h="1648875">
                <a:moveTo>
                  <a:pt x="0" y="0"/>
                </a:moveTo>
                <a:lnTo>
                  <a:pt x="1430399" y="0"/>
                </a:lnTo>
                <a:lnTo>
                  <a:pt x="1430399" y="1648875"/>
                </a:lnTo>
                <a:lnTo>
                  <a:pt x="0" y="164887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7" name="TextBox 7"/>
          <p:cNvSpPr txBox="1"/>
          <p:nvPr/>
        </p:nvSpPr>
        <p:spPr>
          <a:xfrm>
            <a:off x="4865985" y="690470"/>
            <a:ext cx="8556030" cy="10130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880"/>
              </a:lnSpc>
              <a:spcBef>
                <a:spcPct val="0"/>
              </a:spcBef>
            </a:pPr>
            <a:r>
              <a:rPr lang="en-US" sz="10944" dirty="0">
                <a:solidFill>
                  <a:schemeClr val="accent1"/>
                </a:solidFill>
                <a:latin typeface="Computer Says No"/>
              </a:rPr>
              <a:t>ETAT DE L’ART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675184" y="3899170"/>
            <a:ext cx="3383163" cy="3106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9"/>
              </a:lnSpc>
            </a:pPr>
            <a:r>
              <a:rPr lang="en-US" sz="2207">
                <a:solidFill>
                  <a:srgbClr val="FFFFFF"/>
                </a:solidFill>
                <a:latin typeface="Open Sans"/>
              </a:rPr>
              <a:t>Evolution de l’IA : </a:t>
            </a:r>
          </a:p>
          <a:p>
            <a:pPr algn="ctr">
              <a:lnSpc>
                <a:spcPts val="3089"/>
              </a:lnSpc>
            </a:pPr>
            <a:r>
              <a:rPr lang="en-US" sz="2207">
                <a:solidFill>
                  <a:srgbClr val="FFFFFF"/>
                </a:solidFill>
                <a:latin typeface="Open Sans"/>
              </a:rPr>
              <a:t>de </a:t>
            </a:r>
          </a:p>
          <a:p>
            <a:pPr algn="ctr">
              <a:lnSpc>
                <a:spcPts val="3089"/>
              </a:lnSpc>
            </a:pPr>
            <a:r>
              <a:rPr lang="en-US" sz="2207">
                <a:solidFill>
                  <a:srgbClr val="FFFFFF"/>
                </a:solidFill>
                <a:latin typeface="Open Sans"/>
              </a:rPr>
              <a:t>simples algos à simulation de comportements complexes et de décisions autonomes</a:t>
            </a:r>
          </a:p>
          <a:p>
            <a:pPr algn="ctr">
              <a:lnSpc>
                <a:spcPts val="3089"/>
              </a:lnSpc>
            </a:pPr>
            <a:endParaRPr lang="en-US" sz="2207">
              <a:solidFill>
                <a:srgbClr val="FFFFFF"/>
              </a:solidFill>
              <a:latin typeface="Open Sans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8288846" y="6967309"/>
            <a:ext cx="3383163" cy="7630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9"/>
              </a:lnSpc>
            </a:pPr>
            <a:r>
              <a:rPr lang="en-US" sz="2207">
                <a:solidFill>
                  <a:srgbClr val="FFFFFF"/>
                </a:solidFill>
                <a:latin typeface="Open Sans"/>
              </a:rPr>
              <a:t>Evolution des jeux vidéos</a:t>
            </a:r>
          </a:p>
          <a:p>
            <a:pPr algn="ctr">
              <a:lnSpc>
                <a:spcPts val="3089"/>
              </a:lnSpc>
            </a:pPr>
            <a:endParaRPr lang="en-US" sz="2207">
              <a:solidFill>
                <a:srgbClr val="FFFFFF"/>
              </a:solidFill>
              <a:latin typeface="Open Sans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8288846" y="3866975"/>
            <a:ext cx="3383163" cy="3725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9"/>
              </a:lnSpc>
            </a:pPr>
            <a:r>
              <a:rPr lang="en-US" sz="2207">
                <a:solidFill>
                  <a:srgbClr val="FFFFFF"/>
                </a:solidFill>
                <a:latin typeface="Open Sans"/>
              </a:rPr>
              <a:t>IA dans les jeux vidéos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4612157" y="2814677"/>
            <a:ext cx="3058298" cy="28116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3"/>
              </a:lnSpc>
            </a:pPr>
            <a:r>
              <a:rPr lang="en-US" sz="1995">
                <a:solidFill>
                  <a:srgbClr val="FFFFFF"/>
                </a:solidFill>
                <a:latin typeface="Open Sans"/>
              </a:rPr>
              <a:t>Apprentissage profond</a:t>
            </a:r>
          </a:p>
          <a:p>
            <a:pPr algn="ctr">
              <a:lnSpc>
                <a:spcPts val="2793"/>
              </a:lnSpc>
            </a:pPr>
            <a:r>
              <a:rPr lang="en-US" sz="1995">
                <a:solidFill>
                  <a:srgbClr val="FFFFFF"/>
                </a:solidFill>
                <a:latin typeface="Open Sans"/>
              </a:rPr>
              <a:t> +</a:t>
            </a:r>
          </a:p>
          <a:p>
            <a:pPr algn="ctr">
              <a:lnSpc>
                <a:spcPts val="2793"/>
              </a:lnSpc>
            </a:pPr>
            <a:r>
              <a:rPr lang="en-US" sz="1995">
                <a:solidFill>
                  <a:srgbClr val="FFFFFF"/>
                </a:solidFill>
                <a:latin typeface="Open Sans"/>
              </a:rPr>
              <a:t> Renforcement </a:t>
            </a:r>
          </a:p>
          <a:p>
            <a:pPr algn="ctr">
              <a:lnSpc>
                <a:spcPts val="2793"/>
              </a:lnSpc>
            </a:pPr>
            <a:r>
              <a:rPr lang="en-US" sz="1995">
                <a:solidFill>
                  <a:srgbClr val="FFFFFF"/>
                </a:solidFill>
                <a:latin typeface="Open Sans"/>
              </a:rPr>
              <a:t>+ </a:t>
            </a:r>
          </a:p>
          <a:p>
            <a:pPr algn="ctr">
              <a:lnSpc>
                <a:spcPts val="2793"/>
              </a:lnSpc>
            </a:pPr>
            <a:r>
              <a:rPr lang="en-US" sz="1995">
                <a:solidFill>
                  <a:srgbClr val="FFFFFF"/>
                </a:solidFill>
                <a:latin typeface="Open Sans"/>
              </a:rPr>
              <a:t>réseau de neurones</a:t>
            </a:r>
          </a:p>
          <a:p>
            <a:pPr algn="ctr">
              <a:lnSpc>
                <a:spcPts val="2793"/>
              </a:lnSpc>
            </a:pPr>
            <a:r>
              <a:rPr lang="en-US" sz="1995">
                <a:solidFill>
                  <a:srgbClr val="FFFFFF"/>
                </a:solidFill>
                <a:latin typeface="Open Sans"/>
              </a:rPr>
              <a:t>+ </a:t>
            </a:r>
          </a:p>
          <a:p>
            <a:pPr algn="ctr">
              <a:lnSpc>
                <a:spcPts val="2793"/>
              </a:lnSpc>
            </a:pPr>
            <a:r>
              <a:rPr lang="en-US" sz="1995">
                <a:solidFill>
                  <a:srgbClr val="FFFFFF"/>
                </a:solidFill>
                <a:latin typeface="Open Sans"/>
              </a:rPr>
              <a:t>Algos génétiques</a:t>
            </a:r>
          </a:p>
          <a:p>
            <a:pPr algn="ctr">
              <a:lnSpc>
                <a:spcPts val="2793"/>
              </a:lnSpc>
            </a:pPr>
            <a:endParaRPr lang="en-US" sz="1995">
              <a:solidFill>
                <a:srgbClr val="FFFFFF"/>
              </a:solidFill>
              <a:latin typeface="Open Sans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4449724" y="6898753"/>
            <a:ext cx="3383163" cy="7630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9"/>
              </a:lnSpc>
            </a:pPr>
            <a:r>
              <a:rPr lang="en-US" sz="2207">
                <a:solidFill>
                  <a:srgbClr val="FFFFFF"/>
                </a:solidFill>
                <a:latin typeface="Open Sans"/>
              </a:rPr>
              <a:t>Evolution de Unity : Unity muse et Unity Sentis 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9B60EB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131FA8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509997" y="1737684"/>
            <a:ext cx="9268007" cy="1051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8235"/>
              </a:lnSpc>
              <a:spcBef>
                <a:spcPct val="0"/>
              </a:spcBef>
            </a:pPr>
            <a:r>
              <a:rPr lang="en-US" sz="11438" dirty="0">
                <a:solidFill>
                  <a:schemeClr val="accent4">
                    <a:lumMod val="40000"/>
                    <a:lumOff val="60000"/>
                  </a:schemeClr>
                </a:solidFill>
                <a:latin typeface="Computer Says No"/>
              </a:rPr>
              <a:t>INTRODUCTION À L’IA</a:t>
            </a:r>
          </a:p>
        </p:txBody>
      </p:sp>
      <p:sp>
        <p:nvSpPr>
          <p:cNvPr id="3" name="Freeform 3"/>
          <p:cNvSpPr/>
          <p:nvPr/>
        </p:nvSpPr>
        <p:spPr>
          <a:xfrm>
            <a:off x="783726" y="2819660"/>
            <a:ext cx="6988487" cy="5595357"/>
          </a:xfrm>
          <a:custGeom>
            <a:avLst/>
            <a:gdLst/>
            <a:ahLst/>
            <a:cxnLst/>
            <a:rect l="l" t="t" r="r" b="b"/>
            <a:pathLst>
              <a:path w="6988487" h="5595357">
                <a:moveTo>
                  <a:pt x="0" y="0"/>
                </a:moveTo>
                <a:lnTo>
                  <a:pt x="6988488" y="0"/>
                </a:lnTo>
                <a:lnTo>
                  <a:pt x="6988488" y="5595358"/>
                </a:lnTo>
                <a:lnTo>
                  <a:pt x="0" y="55953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grpSp>
        <p:nvGrpSpPr>
          <p:cNvPr id="4" name="Group 4"/>
          <p:cNvGrpSpPr/>
          <p:nvPr/>
        </p:nvGrpSpPr>
        <p:grpSpPr>
          <a:xfrm>
            <a:off x="7984048" y="3189728"/>
            <a:ext cx="2668682" cy="1147135"/>
            <a:chOff x="0" y="0"/>
            <a:chExt cx="702863" cy="30212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702863" cy="302126"/>
            </a:xfrm>
            <a:custGeom>
              <a:avLst/>
              <a:gdLst/>
              <a:ahLst/>
              <a:cxnLst/>
              <a:rect l="l" t="t" r="r" b="b"/>
              <a:pathLst>
                <a:path w="702863" h="302126">
                  <a:moveTo>
                    <a:pt x="0" y="0"/>
                  </a:moveTo>
                  <a:lnTo>
                    <a:pt x="702863" y="0"/>
                  </a:lnTo>
                  <a:lnTo>
                    <a:pt x="702863" y="302126"/>
                  </a:lnTo>
                  <a:lnTo>
                    <a:pt x="0" y="30212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104775"/>
              <a:ext cx="702863" cy="4069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1" indent="0" algn="ctr">
                <a:lnSpc>
                  <a:spcPts val="3706"/>
                </a:lnSpc>
                <a:spcBef>
                  <a:spcPct val="0"/>
                </a:spcBef>
              </a:pPr>
              <a:r>
                <a:rPr lang="en-US" sz="2288">
                  <a:solidFill>
                    <a:srgbClr val="FFFFFF"/>
                  </a:solidFill>
                  <a:latin typeface="Poppins Light"/>
                </a:rPr>
                <a:t>Apprentissage supervisé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1485057" y="3189728"/>
            <a:ext cx="2668682" cy="1147135"/>
            <a:chOff x="0" y="0"/>
            <a:chExt cx="702863" cy="30212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702863" cy="302126"/>
            </a:xfrm>
            <a:custGeom>
              <a:avLst/>
              <a:gdLst/>
              <a:ahLst/>
              <a:cxnLst/>
              <a:rect l="l" t="t" r="r" b="b"/>
              <a:pathLst>
                <a:path w="702863" h="302126">
                  <a:moveTo>
                    <a:pt x="0" y="0"/>
                  </a:moveTo>
                  <a:lnTo>
                    <a:pt x="702863" y="0"/>
                  </a:lnTo>
                  <a:lnTo>
                    <a:pt x="702863" y="302126"/>
                  </a:lnTo>
                  <a:lnTo>
                    <a:pt x="0" y="30212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104775"/>
              <a:ext cx="702863" cy="4069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1" indent="0" algn="ctr">
                <a:lnSpc>
                  <a:spcPts val="3706"/>
                </a:lnSpc>
                <a:spcBef>
                  <a:spcPct val="0"/>
                </a:spcBef>
              </a:pPr>
              <a:r>
                <a:rPr lang="en-US" sz="2288">
                  <a:solidFill>
                    <a:srgbClr val="FFFFFF"/>
                  </a:solidFill>
                  <a:latin typeface="Poppins Light"/>
                </a:rPr>
                <a:t>Apprentissage non supervisé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4986066" y="3189728"/>
            <a:ext cx="2668682" cy="1147135"/>
            <a:chOff x="0" y="0"/>
            <a:chExt cx="702863" cy="302126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702863" cy="302126"/>
            </a:xfrm>
            <a:custGeom>
              <a:avLst/>
              <a:gdLst/>
              <a:ahLst/>
              <a:cxnLst/>
              <a:rect l="l" t="t" r="r" b="b"/>
              <a:pathLst>
                <a:path w="702863" h="302126">
                  <a:moveTo>
                    <a:pt x="0" y="0"/>
                  </a:moveTo>
                  <a:lnTo>
                    <a:pt x="702863" y="0"/>
                  </a:lnTo>
                  <a:lnTo>
                    <a:pt x="702863" y="302126"/>
                  </a:lnTo>
                  <a:lnTo>
                    <a:pt x="0" y="30212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104775"/>
              <a:ext cx="702863" cy="4069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1" indent="0" algn="ctr">
                <a:lnSpc>
                  <a:spcPts val="3706"/>
                </a:lnSpc>
                <a:spcBef>
                  <a:spcPct val="0"/>
                </a:spcBef>
              </a:pPr>
              <a:r>
                <a:rPr lang="en-US" sz="2288">
                  <a:solidFill>
                    <a:srgbClr val="FFFFFF"/>
                  </a:solidFill>
                  <a:latin typeface="Poppins Light"/>
                </a:rPr>
                <a:t>Apprentissage profond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9788533" y="5343998"/>
            <a:ext cx="2668682" cy="1613860"/>
            <a:chOff x="0" y="0"/>
            <a:chExt cx="702863" cy="425049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702863" cy="425049"/>
            </a:xfrm>
            <a:custGeom>
              <a:avLst/>
              <a:gdLst/>
              <a:ahLst/>
              <a:cxnLst/>
              <a:rect l="l" t="t" r="r" b="b"/>
              <a:pathLst>
                <a:path w="702863" h="425049">
                  <a:moveTo>
                    <a:pt x="0" y="0"/>
                  </a:moveTo>
                  <a:lnTo>
                    <a:pt x="702863" y="0"/>
                  </a:lnTo>
                  <a:lnTo>
                    <a:pt x="702863" y="425049"/>
                  </a:lnTo>
                  <a:lnTo>
                    <a:pt x="0" y="42504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104775"/>
              <a:ext cx="702863" cy="5298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1" indent="0" algn="ctr">
                <a:lnSpc>
                  <a:spcPts val="3706"/>
                </a:lnSpc>
                <a:spcBef>
                  <a:spcPct val="0"/>
                </a:spcBef>
              </a:pPr>
              <a:r>
                <a:rPr lang="en-US" sz="2288">
                  <a:solidFill>
                    <a:srgbClr val="FFFFFF"/>
                  </a:solidFill>
                  <a:latin typeface="Poppins Light"/>
                </a:rPr>
                <a:t>Apprentissage par renforcement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3519056" y="5343998"/>
            <a:ext cx="2668682" cy="1613860"/>
            <a:chOff x="0" y="0"/>
            <a:chExt cx="702863" cy="425049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702863" cy="425049"/>
            </a:xfrm>
            <a:custGeom>
              <a:avLst/>
              <a:gdLst/>
              <a:ahLst/>
              <a:cxnLst/>
              <a:rect l="l" t="t" r="r" b="b"/>
              <a:pathLst>
                <a:path w="702863" h="425049">
                  <a:moveTo>
                    <a:pt x="0" y="0"/>
                  </a:moveTo>
                  <a:lnTo>
                    <a:pt x="702863" y="0"/>
                  </a:lnTo>
                  <a:lnTo>
                    <a:pt x="702863" y="425049"/>
                  </a:lnTo>
                  <a:lnTo>
                    <a:pt x="0" y="42504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104775"/>
              <a:ext cx="702863" cy="5298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1" indent="0" algn="ctr">
                <a:lnSpc>
                  <a:spcPts val="3706"/>
                </a:lnSpc>
                <a:spcBef>
                  <a:spcPct val="0"/>
                </a:spcBef>
              </a:pPr>
              <a:r>
                <a:rPr lang="en-US" sz="2288">
                  <a:solidFill>
                    <a:srgbClr val="FFFFFF"/>
                  </a:solidFill>
                  <a:latin typeface="Poppins Light"/>
                </a:rPr>
                <a:t>Apprentissage profond par renforcement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131FA8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9B60EB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355293" y="733319"/>
            <a:ext cx="12368019" cy="1051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8235"/>
              </a:lnSpc>
              <a:spcBef>
                <a:spcPct val="0"/>
              </a:spcBef>
            </a:pPr>
            <a:r>
              <a:rPr lang="en-US" sz="11438" dirty="0">
                <a:solidFill>
                  <a:schemeClr val="accent4">
                    <a:lumMod val="40000"/>
                    <a:lumOff val="60000"/>
                  </a:schemeClr>
                </a:solidFill>
                <a:latin typeface="Computer Says No"/>
              </a:rPr>
              <a:t>L’IA DANS LES ML-AGENTS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7413108" y="3850793"/>
            <a:ext cx="10832167" cy="44339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90087" lvl="1" indent="-295044">
              <a:lnSpc>
                <a:spcPts val="3826"/>
              </a:lnSpc>
              <a:buFont typeface="Arial"/>
              <a:buChar char="•"/>
            </a:pPr>
            <a:r>
              <a:rPr lang="en-US" sz="2733">
                <a:solidFill>
                  <a:srgbClr val="FFFFFF"/>
                </a:solidFill>
                <a:latin typeface="Poppins Medium"/>
              </a:rPr>
              <a:t>Proximal Policy Optimization (PPO)</a:t>
            </a:r>
          </a:p>
          <a:p>
            <a:pPr>
              <a:lnSpc>
                <a:spcPts val="3826"/>
              </a:lnSpc>
            </a:pPr>
            <a:endParaRPr lang="en-US" sz="2733">
              <a:solidFill>
                <a:srgbClr val="FFFFFF"/>
              </a:solidFill>
              <a:latin typeface="Poppins Medium"/>
            </a:endParaRPr>
          </a:p>
          <a:p>
            <a:pPr marL="590087" lvl="1" indent="-295044">
              <a:lnSpc>
                <a:spcPts val="3826"/>
              </a:lnSpc>
              <a:buFont typeface="Arial"/>
              <a:buChar char="•"/>
            </a:pPr>
            <a:r>
              <a:rPr lang="en-US" sz="2733">
                <a:solidFill>
                  <a:srgbClr val="FFFFFF"/>
                </a:solidFill>
                <a:latin typeface="Poppins Medium"/>
              </a:rPr>
              <a:t>Soft Actor-Critic (SAC)</a:t>
            </a:r>
          </a:p>
          <a:p>
            <a:pPr>
              <a:lnSpc>
                <a:spcPts val="3826"/>
              </a:lnSpc>
            </a:pPr>
            <a:endParaRPr lang="en-US" sz="2733">
              <a:solidFill>
                <a:srgbClr val="FFFFFF"/>
              </a:solidFill>
              <a:latin typeface="Poppins Medium"/>
            </a:endParaRPr>
          </a:p>
          <a:p>
            <a:pPr marL="590087" lvl="1" indent="-295044">
              <a:lnSpc>
                <a:spcPts val="3826"/>
              </a:lnSpc>
              <a:buFont typeface="Arial"/>
              <a:buChar char="•"/>
            </a:pPr>
            <a:r>
              <a:rPr lang="en-US" sz="2733">
                <a:solidFill>
                  <a:srgbClr val="FFFFFF"/>
                </a:solidFill>
                <a:latin typeface="Poppins Medium"/>
              </a:rPr>
              <a:t>MultiAgent POsthumous Credit Assignment (MA-POCA)</a:t>
            </a:r>
          </a:p>
          <a:p>
            <a:pPr>
              <a:lnSpc>
                <a:spcPts val="3826"/>
              </a:lnSpc>
            </a:pPr>
            <a:endParaRPr lang="en-US" sz="2733">
              <a:solidFill>
                <a:srgbClr val="FFFFFF"/>
              </a:solidFill>
              <a:latin typeface="Poppins Medium"/>
            </a:endParaRPr>
          </a:p>
          <a:p>
            <a:pPr marL="590087" lvl="1" indent="-295044">
              <a:lnSpc>
                <a:spcPts val="3826"/>
              </a:lnSpc>
              <a:buFont typeface="Arial"/>
              <a:buChar char="•"/>
            </a:pPr>
            <a:r>
              <a:rPr lang="en-US" sz="2733">
                <a:solidFill>
                  <a:srgbClr val="FFFFFF"/>
                </a:solidFill>
                <a:latin typeface="Poppins Medium"/>
              </a:rPr>
              <a:t>Imitation </a:t>
            </a:r>
          </a:p>
          <a:p>
            <a:pPr marL="1180174" lvl="2" indent="-393391">
              <a:lnSpc>
                <a:spcPts val="3826"/>
              </a:lnSpc>
              <a:buFont typeface="Arial"/>
              <a:buChar char="⚬"/>
            </a:pPr>
            <a:r>
              <a:rPr lang="en-US" sz="2733">
                <a:solidFill>
                  <a:srgbClr val="FFFFFF"/>
                </a:solidFill>
                <a:latin typeface="Poppins Medium"/>
              </a:rPr>
              <a:t>Generative Adversarial Imitation Learning (GAIL)</a:t>
            </a:r>
          </a:p>
          <a:p>
            <a:pPr marL="1180174" lvl="2" indent="-393391">
              <a:lnSpc>
                <a:spcPts val="3826"/>
              </a:lnSpc>
              <a:buFont typeface="Arial"/>
              <a:buChar char="⚬"/>
            </a:pPr>
            <a:r>
              <a:rPr lang="en-US" sz="2733">
                <a:solidFill>
                  <a:srgbClr val="FFFFFF"/>
                </a:solidFill>
                <a:latin typeface="Poppins Medium"/>
              </a:rPr>
              <a:t>Behavioral Cloning (BC)</a:t>
            </a:r>
          </a:p>
        </p:txBody>
      </p:sp>
      <p:sp>
        <p:nvSpPr>
          <p:cNvPr id="4" name="Freeform 4"/>
          <p:cNvSpPr/>
          <p:nvPr/>
        </p:nvSpPr>
        <p:spPr>
          <a:xfrm>
            <a:off x="2079379" y="2449793"/>
            <a:ext cx="3497870" cy="3497870"/>
          </a:xfrm>
          <a:custGeom>
            <a:avLst/>
            <a:gdLst/>
            <a:ahLst/>
            <a:cxnLst/>
            <a:rect l="l" t="t" r="r" b="b"/>
            <a:pathLst>
              <a:path w="3497870" h="3497870">
                <a:moveTo>
                  <a:pt x="0" y="0"/>
                </a:moveTo>
                <a:lnTo>
                  <a:pt x="3497871" y="0"/>
                </a:lnTo>
                <a:lnTo>
                  <a:pt x="3497871" y="3497870"/>
                </a:lnTo>
                <a:lnTo>
                  <a:pt x="0" y="34978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5" name="Freeform 5"/>
          <p:cNvSpPr/>
          <p:nvPr/>
        </p:nvSpPr>
        <p:spPr>
          <a:xfrm>
            <a:off x="3962756" y="4361720"/>
            <a:ext cx="3497870" cy="3497870"/>
          </a:xfrm>
          <a:custGeom>
            <a:avLst/>
            <a:gdLst/>
            <a:ahLst/>
            <a:cxnLst/>
            <a:rect l="l" t="t" r="r" b="b"/>
            <a:pathLst>
              <a:path w="3497870" h="3497870">
                <a:moveTo>
                  <a:pt x="0" y="0"/>
                </a:moveTo>
                <a:lnTo>
                  <a:pt x="3497870" y="0"/>
                </a:lnTo>
                <a:lnTo>
                  <a:pt x="3497870" y="3497870"/>
                </a:lnTo>
                <a:lnTo>
                  <a:pt x="0" y="34978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6" name="Freeform 6"/>
          <p:cNvSpPr/>
          <p:nvPr/>
        </p:nvSpPr>
        <p:spPr>
          <a:xfrm>
            <a:off x="2076135" y="6167775"/>
            <a:ext cx="3497870" cy="3497870"/>
          </a:xfrm>
          <a:custGeom>
            <a:avLst/>
            <a:gdLst/>
            <a:ahLst/>
            <a:cxnLst/>
            <a:rect l="l" t="t" r="r" b="b"/>
            <a:pathLst>
              <a:path w="3497870" h="3497870">
                <a:moveTo>
                  <a:pt x="0" y="0"/>
                </a:moveTo>
                <a:lnTo>
                  <a:pt x="3497870" y="0"/>
                </a:lnTo>
                <a:lnTo>
                  <a:pt x="3497870" y="3497870"/>
                </a:lnTo>
                <a:lnTo>
                  <a:pt x="0" y="34978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7" name="Freeform 7"/>
          <p:cNvSpPr/>
          <p:nvPr/>
        </p:nvSpPr>
        <p:spPr>
          <a:xfrm>
            <a:off x="173553" y="4361720"/>
            <a:ext cx="3497870" cy="3497870"/>
          </a:xfrm>
          <a:custGeom>
            <a:avLst/>
            <a:gdLst/>
            <a:ahLst/>
            <a:cxnLst/>
            <a:rect l="l" t="t" r="r" b="b"/>
            <a:pathLst>
              <a:path w="3497870" h="3497870">
                <a:moveTo>
                  <a:pt x="0" y="0"/>
                </a:moveTo>
                <a:lnTo>
                  <a:pt x="3497870" y="0"/>
                </a:lnTo>
                <a:lnTo>
                  <a:pt x="3497870" y="3497870"/>
                </a:lnTo>
                <a:lnTo>
                  <a:pt x="0" y="34978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8" name="Freeform 8"/>
          <p:cNvSpPr/>
          <p:nvPr/>
        </p:nvSpPr>
        <p:spPr>
          <a:xfrm>
            <a:off x="1921440" y="5385951"/>
            <a:ext cx="1123424" cy="1123424"/>
          </a:xfrm>
          <a:custGeom>
            <a:avLst/>
            <a:gdLst/>
            <a:ahLst/>
            <a:cxnLst/>
            <a:rect l="l" t="t" r="r" b="b"/>
            <a:pathLst>
              <a:path w="1123424" h="1123424">
                <a:moveTo>
                  <a:pt x="0" y="0"/>
                </a:moveTo>
                <a:lnTo>
                  <a:pt x="1123424" y="0"/>
                </a:lnTo>
                <a:lnTo>
                  <a:pt x="1123424" y="1123424"/>
                </a:lnTo>
                <a:lnTo>
                  <a:pt x="0" y="11234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9" name="Freeform 9"/>
          <p:cNvSpPr/>
          <p:nvPr/>
        </p:nvSpPr>
        <p:spPr>
          <a:xfrm>
            <a:off x="798017" y="5385951"/>
            <a:ext cx="1123424" cy="1123424"/>
          </a:xfrm>
          <a:custGeom>
            <a:avLst/>
            <a:gdLst/>
            <a:ahLst/>
            <a:cxnLst/>
            <a:rect l="l" t="t" r="r" b="b"/>
            <a:pathLst>
              <a:path w="1123424" h="1123424">
                <a:moveTo>
                  <a:pt x="0" y="0"/>
                </a:moveTo>
                <a:lnTo>
                  <a:pt x="1123423" y="0"/>
                </a:lnTo>
                <a:lnTo>
                  <a:pt x="1123423" y="1123424"/>
                </a:lnTo>
                <a:lnTo>
                  <a:pt x="0" y="112342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0" name="Freeform 10"/>
          <p:cNvSpPr/>
          <p:nvPr/>
        </p:nvSpPr>
        <p:spPr>
          <a:xfrm>
            <a:off x="5115174" y="5385951"/>
            <a:ext cx="1193034" cy="1235722"/>
          </a:xfrm>
          <a:custGeom>
            <a:avLst/>
            <a:gdLst/>
            <a:ahLst/>
            <a:cxnLst/>
            <a:rect l="l" t="t" r="r" b="b"/>
            <a:pathLst>
              <a:path w="1193034" h="1235722">
                <a:moveTo>
                  <a:pt x="0" y="0"/>
                </a:moveTo>
                <a:lnTo>
                  <a:pt x="1193034" y="0"/>
                </a:lnTo>
                <a:lnTo>
                  <a:pt x="1193034" y="1235722"/>
                </a:lnTo>
                <a:lnTo>
                  <a:pt x="0" y="123572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1" name="TextBox 11"/>
          <p:cNvSpPr txBox="1"/>
          <p:nvPr/>
        </p:nvSpPr>
        <p:spPr>
          <a:xfrm>
            <a:off x="6941662" y="2868967"/>
            <a:ext cx="9953059" cy="5020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26"/>
              </a:lnSpc>
            </a:pPr>
            <a:r>
              <a:rPr lang="en-US" sz="2733">
                <a:solidFill>
                  <a:srgbClr val="FFFFFF"/>
                </a:solidFill>
                <a:latin typeface="Poppins Medium"/>
              </a:rPr>
              <a:t>4 types d’algorithmes principaux : </a:t>
            </a:r>
          </a:p>
        </p:txBody>
      </p:sp>
      <p:sp>
        <p:nvSpPr>
          <p:cNvPr id="12" name="Freeform 12"/>
          <p:cNvSpPr/>
          <p:nvPr/>
        </p:nvSpPr>
        <p:spPr>
          <a:xfrm>
            <a:off x="3150521" y="3420888"/>
            <a:ext cx="1472072" cy="1472072"/>
          </a:xfrm>
          <a:custGeom>
            <a:avLst/>
            <a:gdLst/>
            <a:ahLst/>
            <a:cxnLst/>
            <a:rect l="l" t="t" r="r" b="b"/>
            <a:pathLst>
              <a:path w="1472072" h="1472072">
                <a:moveTo>
                  <a:pt x="0" y="0"/>
                </a:moveTo>
                <a:lnTo>
                  <a:pt x="1472072" y="0"/>
                </a:lnTo>
                <a:lnTo>
                  <a:pt x="1472072" y="1472072"/>
                </a:lnTo>
                <a:lnTo>
                  <a:pt x="0" y="147207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9B60EB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9B60EB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1760331" y="5249621"/>
            <a:ext cx="9074405" cy="4174226"/>
          </a:xfrm>
          <a:custGeom>
            <a:avLst/>
            <a:gdLst/>
            <a:ahLst/>
            <a:cxnLst/>
            <a:rect l="l" t="t" r="r" b="b"/>
            <a:pathLst>
              <a:path w="9074405" h="4174226">
                <a:moveTo>
                  <a:pt x="0" y="0"/>
                </a:moveTo>
                <a:lnTo>
                  <a:pt x="9074405" y="0"/>
                </a:lnTo>
                <a:lnTo>
                  <a:pt x="9074405" y="4174226"/>
                </a:lnTo>
                <a:lnTo>
                  <a:pt x="0" y="41742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3" name="Freeform 3"/>
          <p:cNvSpPr/>
          <p:nvPr/>
        </p:nvSpPr>
        <p:spPr>
          <a:xfrm rot="-5400000">
            <a:off x="6623905" y="5249621"/>
            <a:ext cx="9074405" cy="4174226"/>
          </a:xfrm>
          <a:custGeom>
            <a:avLst/>
            <a:gdLst/>
            <a:ahLst/>
            <a:cxnLst/>
            <a:rect l="l" t="t" r="r" b="b"/>
            <a:pathLst>
              <a:path w="9074405" h="4174226">
                <a:moveTo>
                  <a:pt x="0" y="0"/>
                </a:moveTo>
                <a:lnTo>
                  <a:pt x="9074406" y="0"/>
                </a:lnTo>
                <a:lnTo>
                  <a:pt x="9074406" y="4174226"/>
                </a:lnTo>
                <a:lnTo>
                  <a:pt x="0" y="41742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4" name="Freeform 4"/>
          <p:cNvSpPr/>
          <p:nvPr/>
        </p:nvSpPr>
        <p:spPr>
          <a:xfrm>
            <a:off x="15740066" y="-360334"/>
            <a:ext cx="4817598" cy="4184142"/>
          </a:xfrm>
          <a:custGeom>
            <a:avLst/>
            <a:gdLst/>
            <a:ahLst/>
            <a:cxnLst/>
            <a:rect l="l" t="t" r="r" b="b"/>
            <a:pathLst>
              <a:path w="4817598" h="4184142">
                <a:moveTo>
                  <a:pt x="0" y="0"/>
                </a:moveTo>
                <a:lnTo>
                  <a:pt x="4817598" y="0"/>
                </a:lnTo>
                <a:lnTo>
                  <a:pt x="4817598" y="4184143"/>
                </a:lnTo>
                <a:lnTo>
                  <a:pt x="0" y="418414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5" name="Freeform 5"/>
          <p:cNvSpPr/>
          <p:nvPr/>
        </p:nvSpPr>
        <p:spPr>
          <a:xfrm>
            <a:off x="-1914841" y="-1784862"/>
            <a:ext cx="5101092" cy="4365182"/>
          </a:xfrm>
          <a:custGeom>
            <a:avLst/>
            <a:gdLst/>
            <a:ahLst/>
            <a:cxnLst/>
            <a:rect l="l" t="t" r="r" b="b"/>
            <a:pathLst>
              <a:path w="5101092" h="4365182">
                <a:moveTo>
                  <a:pt x="0" y="0"/>
                </a:moveTo>
                <a:lnTo>
                  <a:pt x="5101092" y="0"/>
                </a:lnTo>
                <a:lnTo>
                  <a:pt x="5101092" y="4365181"/>
                </a:lnTo>
                <a:lnTo>
                  <a:pt x="0" y="436518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6" name="Freeform 6"/>
          <p:cNvSpPr/>
          <p:nvPr/>
        </p:nvSpPr>
        <p:spPr>
          <a:xfrm>
            <a:off x="15601849" y="7100342"/>
            <a:ext cx="11495135" cy="4845199"/>
          </a:xfrm>
          <a:custGeom>
            <a:avLst/>
            <a:gdLst/>
            <a:ahLst/>
            <a:cxnLst/>
            <a:rect l="l" t="t" r="r" b="b"/>
            <a:pathLst>
              <a:path w="11495135" h="4845199">
                <a:moveTo>
                  <a:pt x="0" y="0"/>
                </a:moveTo>
                <a:lnTo>
                  <a:pt x="11495135" y="0"/>
                </a:lnTo>
                <a:lnTo>
                  <a:pt x="11495135" y="4845199"/>
                </a:lnTo>
                <a:lnTo>
                  <a:pt x="0" y="484519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7" name="Freeform 7"/>
          <p:cNvSpPr/>
          <p:nvPr/>
        </p:nvSpPr>
        <p:spPr>
          <a:xfrm rot="-1072226">
            <a:off x="-376542" y="5696279"/>
            <a:ext cx="2810484" cy="6367201"/>
          </a:xfrm>
          <a:custGeom>
            <a:avLst/>
            <a:gdLst/>
            <a:ahLst/>
            <a:cxnLst/>
            <a:rect l="l" t="t" r="r" b="b"/>
            <a:pathLst>
              <a:path w="2810484" h="6367201">
                <a:moveTo>
                  <a:pt x="0" y="0"/>
                </a:moveTo>
                <a:lnTo>
                  <a:pt x="2810484" y="0"/>
                </a:lnTo>
                <a:lnTo>
                  <a:pt x="2810484" y="6367201"/>
                </a:lnTo>
                <a:lnTo>
                  <a:pt x="0" y="636720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8" name="Freeform 8"/>
          <p:cNvSpPr/>
          <p:nvPr/>
        </p:nvSpPr>
        <p:spPr>
          <a:xfrm>
            <a:off x="4346124" y="7950087"/>
            <a:ext cx="3902820" cy="2062801"/>
          </a:xfrm>
          <a:custGeom>
            <a:avLst/>
            <a:gdLst/>
            <a:ahLst/>
            <a:cxnLst/>
            <a:rect l="l" t="t" r="r" b="b"/>
            <a:pathLst>
              <a:path w="3902820" h="2062801">
                <a:moveTo>
                  <a:pt x="0" y="0"/>
                </a:moveTo>
                <a:lnTo>
                  <a:pt x="3902820" y="0"/>
                </a:lnTo>
                <a:lnTo>
                  <a:pt x="3902820" y="2062801"/>
                </a:lnTo>
                <a:lnTo>
                  <a:pt x="0" y="206280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9" name="Freeform 9"/>
          <p:cNvSpPr/>
          <p:nvPr/>
        </p:nvSpPr>
        <p:spPr>
          <a:xfrm>
            <a:off x="5382148" y="3419157"/>
            <a:ext cx="1830772" cy="1830772"/>
          </a:xfrm>
          <a:custGeom>
            <a:avLst/>
            <a:gdLst/>
            <a:ahLst/>
            <a:cxnLst/>
            <a:rect l="l" t="t" r="r" b="b"/>
            <a:pathLst>
              <a:path w="1830772" h="1830772">
                <a:moveTo>
                  <a:pt x="0" y="0"/>
                </a:moveTo>
                <a:lnTo>
                  <a:pt x="1830772" y="0"/>
                </a:lnTo>
                <a:lnTo>
                  <a:pt x="1830772" y="1830772"/>
                </a:lnTo>
                <a:lnTo>
                  <a:pt x="0" y="183077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0" name="TextBox 10"/>
          <p:cNvSpPr txBox="1"/>
          <p:nvPr/>
        </p:nvSpPr>
        <p:spPr>
          <a:xfrm>
            <a:off x="2177408" y="512040"/>
            <a:ext cx="13840985" cy="19236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490"/>
              </a:lnSpc>
              <a:spcBef>
                <a:spcPct val="0"/>
              </a:spcBef>
            </a:pPr>
            <a:r>
              <a:rPr lang="en-US" sz="10403" dirty="0">
                <a:solidFill>
                  <a:schemeClr val="accent4">
                    <a:lumMod val="20000"/>
                    <a:lumOff val="80000"/>
                  </a:schemeClr>
                </a:solidFill>
                <a:latin typeface="Computer Says No"/>
              </a:rPr>
              <a:t>PROXIMAL POLICY OPTIMIZATION (PPO) ET SOFT ACTOR CRITIC (SAC)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628761" y="5380651"/>
            <a:ext cx="3289996" cy="672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458"/>
              </a:lnSpc>
              <a:spcBef>
                <a:spcPct val="0"/>
              </a:spcBef>
            </a:pPr>
            <a:r>
              <a:rPr lang="en-US" sz="6192">
                <a:solidFill>
                  <a:srgbClr val="BF78FE"/>
                </a:solidFill>
                <a:latin typeface="Computer Says No"/>
              </a:rPr>
              <a:t>PPO :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516110" y="5685358"/>
            <a:ext cx="3289996" cy="672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458"/>
              </a:lnSpc>
              <a:spcBef>
                <a:spcPct val="0"/>
              </a:spcBef>
            </a:pPr>
            <a:r>
              <a:rPr lang="en-US" sz="6192">
                <a:solidFill>
                  <a:srgbClr val="BF78FE"/>
                </a:solidFill>
                <a:latin typeface="Computer Says No"/>
              </a:rPr>
              <a:t>SAC : 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213757" y="5478926"/>
            <a:ext cx="4035187" cy="24481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41"/>
              </a:lnSpc>
            </a:pPr>
            <a:endParaRPr/>
          </a:p>
          <a:p>
            <a:pPr marL="431995" lvl="1" indent="-215998" algn="ctr">
              <a:lnSpc>
                <a:spcPts val="3241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Poppins Light"/>
              </a:rPr>
              <a:t>Algorithme on-policy </a:t>
            </a:r>
          </a:p>
          <a:p>
            <a:pPr marL="431995" lvl="1" indent="-215998" algn="ctr">
              <a:lnSpc>
                <a:spcPts val="3241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Poppins Light"/>
              </a:rPr>
              <a:t>Généralement plus stable (pour le self play par exemple)</a:t>
            </a:r>
          </a:p>
          <a:p>
            <a:pPr algn="ctr">
              <a:lnSpc>
                <a:spcPts val="3241"/>
              </a:lnSpc>
            </a:pPr>
            <a:endParaRPr lang="en-US" sz="2000">
              <a:solidFill>
                <a:srgbClr val="FFFFFF"/>
              </a:solidFill>
              <a:latin typeface="Poppins Light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9109877" y="5783633"/>
            <a:ext cx="4002906" cy="36345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5"/>
              </a:lnSpc>
            </a:pPr>
            <a:endParaRPr/>
          </a:p>
          <a:p>
            <a:pPr marL="428540" lvl="1" indent="-214270" algn="ctr">
              <a:lnSpc>
                <a:spcPts val="3215"/>
              </a:lnSpc>
              <a:buFont typeface="Arial"/>
              <a:buChar char="•"/>
            </a:pPr>
            <a:r>
              <a:rPr lang="en-US" sz="1984">
                <a:solidFill>
                  <a:srgbClr val="FFFFFF"/>
                </a:solidFill>
                <a:latin typeface="Poppins Light"/>
              </a:rPr>
              <a:t>Algorithme off-policy </a:t>
            </a:r>
          </a:p>
          <a:p>
            <a:pPr marL="428540" lvl="1" indent="-214270" algn="ctr">
              <a:lnSpc>
                <a:spcPts val="3215"/>
              </a:lnSpc>
              <a:buFont typeface="Arial"/>
              <a:buChar char="•"/>
            </a:pPr>
            <a:r>
              <a:rPr lang="en-US" sz="1984">
                <a:solidFill>
                  <a:srgbClr val="FFFFFF"/>
                </a:solidFill>
                <a:latin typeface="Poppins Light"/>
              </a:rPr>
              <a:t>Plus adapté pour les environnements lourds et où les étapes s’exécutent lentement (0.1 s / étape ou plus)</a:t>
            </a:r>
          </a:p>
          <a:p>
            <a:pPr algn="ctr">
              <a:lnSpc>
                <a:spcPts val="3215"/>
              </a:lnSpc>
            </a:pPr>
            <a:endParaRPr lang="en-US" sz="1984">
              <a:solidFill>
                <a:srgbClr val="FFFFFF"/>
              </a:solidFill>
              <a:latin typeface="Poppins Light"/>
            </a:endParaRPr>
          </a:p>
          <a:p>
            <a:pPr algn="ctr">
              <a:lnSpc>
                <a:spcPts val="3215"/>
              </a:lnSpc>
            </a:pPr>
            <a:endParaRPr lang="en-US" sz="1984">
              <a:solidFill>
                <a:srgbClr val="FFFFFF"/>
              </a:solidFill>
              <a:latin typeface="Poppins Light"/>
            </a:endParaRPr>
          </a:p>
        </p:txBody>
      </p:sp>
      <p:sp>
        <p:nvSpPr>
          <p:cNvPr id="15" name="Freeform 15"/>
          <p:cNvSpPr/>
          <p:nvPr/>
        </p:nvSpPr>
        <p:spPr>
          <a:xfrm>
            <a:off x="10322831" y="3480524"/>
            <a:ext cx="1576999" cy="1633427"/>
          </a:xfrm>
          <a:custGeom>
            <a:avLst/>
            <a:gdLst/>
            <a:ahLst/>
            <a:cxnLst/>
            <a:rect l="l" t="t" r="r" b="b"/>
            <a:pathLst>
              <a:path w="1576999" h="1633427">
                <a:moveTo>
                  <a:pt x="0" y="0"/>
                </a:moveTo>
                <a:lnTo>
                  <a:pt x="1576999" y="0"/>
                </a:lnTo>
                <a:lnTo>
                  <a:pt x="1576999" y="1633427"/>
                </a:lnTo>
                <a:lnTo>
                  <a:pt x="0" y="163342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131FA8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9B60EB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369412" y="6835520"/>
            <a:ext cx="4970355" cy="2824318"/>
          </a:xfrm>
          <a:custGeom>
            <a:avLst/>
            <a:gdLst/>
            <a:ahLst/>
            <a:cxnLst/>
            <a:rect l="l" t="t" r="r" b="b"/>
            <a:pathLst>
              <a:path w="4970355" h="2824318">
                <a:moveTo>
                  <a:pt x="0" y="0"/>
                </a:moveTo>
                <a:lnTo>
                  <a:pt x="4970355" y="0"/>
                </a:lnTo>
                <a:lnTo>
                  <a:pt x="4970355" y="2824318"/>
                </a:lnTo>
                <a:lnTo>
                  <a:pt x="0" y="28243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3" name="Freeform 3"/>
          <p:cNvSpPr/>
          <p:nvPr/>
        </p:nvSpPr>
        <p:spPr>
          <a:xfrm>
            <a:off x="10262850" y="6835520"/>
            <a:ext cx="5046115" cy="2824318"/>
          </a:xfrm>
          <a:custGeom>
            <a:avLst/>
            <a:gdLst/>
            <a:ahLst/>
            <a:cxnLst/>
            <a:rect l="l" t="t" r="r" b="b"/>
            <a:pathLst>
              <a:path w="5046115" h="2824318">
                <a:moveTo>
                  <a:pt x="0" y="0"/>
                </a:moveTo>
                <a:lnTo>
                  <a:pt x="5046115" y="0"/>
                </a:lnTo>
                <a:lnTo>
                  <a:pt x="5046115" y="2824318"/>
                </a:lnTo>
                <a:lnTo>
                  <a:pt x="0" y="282431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4" name="TextBox 4"/>
          <p:cNvSpPr txBox="1"/>
          <p:nvPr/>
        </p:nvSpPr>
        <p:spPr>
          <a:xfrm>
            <a:off x="1734668" y="3904567"/>
            <a:ext cx="13234316" cy="29309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26"/>
              </a:lnSpc>
            </a:pPr>
            <a:r>
              <a:rPr lang="en-US" sz="2733">
                <a:solidFill>
                  <a:srgbClr val="FFFFFF"/>
                </a:solidFill>
                <a:latin typeface="Poppins"/>
              </a:rPr>
              <a:t>Permet d’entrainer un groupe d’agents pour développer des comportements coopératifs.</a:t>
            </a:r>
          </a:p>
          <a:p>
            <a:pPr>
              <a:lnSpc>
                <a:spcPts val="3826"/>
              </a:lnSpc>
            </a:pPr>
            <a:endParaRPr lang="en-US" sz="2733">
              <a:solidFill>
                <a:srgbClr val="FFFFFF"/>
              </a:solidFill>
              <a:latin typeface="Poppins"/>
            </a:endParaRPr>
          </a:p>
          <a:p>
            <a:pPr>
              <a:lnSpc>
                <a:spcPts val="3826"/>
              </a:lnSpc>
            </a:pPr>
            <a:r>
              <a:rPr lang="en-US" sz="2733">
                <a:solidFill>
                  <a:srgbClr val="FFFFFF"/>
                </a:solidFill>
                <a:latin typeface="Poppins"/>
              </a:rPr>
              <a:t>Réseau neuronal qui agit comme un "coach" pour un groupe entier d'agents</a:t>
            </a:r>
          </a:p>
          <a:p>
            <a:pPr>
              <a:lnSpc>
                <a:spcPts val="3826"/>
              </a:lnSpc>
            </a:pPr>
            <a:endParaRPr lang="en-US" sz="2733">
              <a:solidFill>
                <a:srgbClr val="FFFFFF"/>
              </a:solidFill>
              <a:latin typeface="Poppins"/>
            </a:endParaRPr>
          </a:p>
          <a:p>
            <a:pPr>
              <a:lnSpc>
                <a:spcPts val="3826"/>
              </a:lnSpc>
            </a:pPr>
            <a:endParaRPr lang="en-US" sz="2733">
              <a:solidFill>
                <a:srgbClr val="FFFFFF"/>
              </a:solidFill>
              <a:latin typeface="Poppins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861255" y="1533525"/>
            <a:ext cx="16398045" cy="2103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235"/>
              </a:lnSpc>
              <a:spcBef>
                <a:spcPct val="0"/>
              </a:spcBef>
            </a:pPr>
            <a:r>
              <a:rPr lang="en-US" sz="11438" dirty="0">
                <a:solidFill>
                  <a:schemeClr val="tx2">
                    <a:lumMod val="60000"/>
                    <a:lumOff val="40000"/>
                  </a:schemeClr>
                </a:solidFill>
                <a:latin typeface="Computer Says No"/>
              </a:rPr>
              <a:t>MULTIAGENT POSTHUMOUS CREDIT ASSIGNMENT (MA-POCA)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690</Words>
  <Application>Microsoft Macintosh PowerPoint</Application>
  <PresentationFormat>Personnalisé</PresentationFormat>
  <Paragraphs>166</Paragraphs>
  <Slides>23</Slides>
  <Notes>0</Notes>
  <HiddenSlides>0</HiddenSlides>
  <MMClips>1</MMClips>
  <ScaleCrop>false</ScaleCrop>
  <HeadingPairs>
    <vt:vector size="6" baseType="variant">
      <vt:variant>
        <vt:lpstr>Polices utilisées</vt:lpstr>
      </vt:variant>
      <vt:variant>
        <vt:i4>9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23</vt:i4>
      </vt:variant>
    </vt:vector>
  </HeadingPairs>
  <TitlesOfParts>
    <vt:vector size="33" baseType="lpstr">
      <vt:lpstr>Computer Says No</vt:lpstr>
      <vt:lpstr>Poppins Medium</vt:lpstr>
      <vt:lpstr>Arial</vt:lpstr>
      <vt:lpstr>Open Sans Bold</vt:lpstr>
      <vt:lpstr>Poppins Light</vt:lpstr>
      <vt:lpstr>Calibri</vt:lpstr>
      <vt:lpstr>Poppins Bold</vt:lpstr>
      <vt:lpstr>Open Sans</vt:lpstr>
      <vt:lpstr>Poppins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Project Objectives Project Scope Methodology Technical Architecture Results and Achievements Conclusion</dc:title>
  <cp:lastModifiedBy>Nadejda DOROSENCO</cp:lastModifiedBy>
  <cp:revision>2</cp:revision>
  <dcterms:created xsi:type="dcterms:W3CDTF">2006-08-16T00:00:00Z</dcterms:created>
  <dcterms:modified xsi:type="dcterms:W3CDTF">2024-06-11T16:55:24Z</dcterms:modified>
  <dc:identifier>DAF7SqD1CfY</dc:identifier>
</cp:coreProperties>
</file>